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9" r:id="rId4"/>
    <p:sldId id="260" r:id="rId5"/>
    <p:sldId id="303" r:id="rId6"/>
    <p:sldId id="304" r:id="rId7"/>
    <p:sldId id="305" r:id="rId8"/>
    <p:sldId id="258" r:id="rId9"/>
    <p:sldId id="261" r:id="rId10"/>
    <p:sldId id="306" r:id="rId11"/>
    <p:sldId id="307" r:id="rId12"/>
    <p:sldId id="262" r:id="rId13"/>
    <p:sldId id="321" r:id="rId14"/>
    <p:sldId id="268" r:id="rId15"/>
    <p:sldId id="263" r:id="rId16"/>
    <p:sldId id="269" r:id="rId17"/>
    <p:sldId id="270" r:id="rId18"/>
    <p:sldId id="280" r:id="rId19"/>
    <p:sldId id="276" r:id="rId20"/>
    <p:sldId id="277" r:id="rId21"/>
    <p:sldId id="264" r:id="rId22"/>
    <p:sldId id="322" r:id="rId23"/>
    <p:sldId id="324" r:id="rId24"/>
    <p:sldId id="325" r:id="rId25"/>
    <p:sldId id="323" r:id="rId26"/>
    <p:sldId id="293" r:id="rId27"/>
    <p:sldId id="294" r:id="rId28"/>
    <p:sldId id="295" r:id="rId29"/>
    <p:sldId id="297" r:id="rId30"/>
    <p:sldId id="265" r:id="rId31"/>
    <p:sldId id="317" r:id="rId32"/>
    <p:sldId id="316" r:id="rId33"/>
    <p:sldId id="275" r:id="rId34"/>
    <p:sldId id="318" r:id="rId35"/>
    <p:sldId id="285" r:id="rId36"/>
    <p:sldId id="286" r:id="rId37"/>
    <p:sldId id="319" r:id="rId38"/>
    <p:sldId id="267" r:id="rId39"/>
    <p:sldId id="312" r:id="rId40"/>
    <p:sldId id="271" r:id="rId41"/>
    <p:sldId id="272" r:id="rId42"/>
    <p:sldId id="278" r:id="rId43"/>
    <p:sldId id="308" r:id="rId44"/>
    <p:sldId id="309" r:id="rId45"/>
    <p:sldId id="310" r:id="rId46"/>
    <p:sldId id="311" r:id="rId47"/>
    <p:sldId id="282" r:id="rId48"/>
    <p:sldId id="296" r:id="rId49"/>
    <p:sldId id="302" r:id="rId50"/>
    <p:sldId id="274" r:id="rId51"/>
    <p:sldId id="299" r:id="rId52"/>
    <p:sldId id="301" r:id="rId53"/>
    <p:sldId id="298" r:id="rId54"/>
    <p:sldId id="313" r:id="rId55"/>
    <p:sldId id="314" r:id="rId56"/>
    <p:sldId id="284" r:id="rId57"/>
    <p:sldId id="320" r:id="rId58"/>
    <p:sldId id="288" r:id="rId59"/>
    <p:sldId id="290" r:id="rId60"/>
    <p:sldId id="291" r:id="rId61"/>
    <p:sldId id="292" r:id="rId62"/>
    <p:sldId id="287" r:id="rId63"/>
    <p:sldId id="315" r:id="rId64"/>
    <p:sldId id="273"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51" autoAdjust="0"/>
    <p:restoredTop sz="94660"/>
  </p:normalViewPr>
  <p:slideViewPr>
    <p:cSldViewPr snapToGrid="0">
      <p:cViewPr varScale="1">
        <p:scale>
          <a:sx n="108" d="100"/>
          <a:sy n="108" d="100"/>
        </p:scale>
        <p:origin x="208" y="6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6D18BE-F9BE-4E1F-AB02-D5C12C117CE6}" type="doc">
      <dgm:prSet loTypeId="urn:microsoft.com/office/officeart/2016/7/layout/LinearBlockProcessNumbered" loCatId="process" qsTypeId="urn:microsoft.com/office/officeart/2005/8/quickstyle/simple5" qsCatId="simple" csTypeId="urn:microsoft.com/office/officeart/2005/8/colors/colorful2" csCatId="colorful" phldr="1"/>
      <dgm:spPr/>
      <dgm:t>
        <a:bodyPr/>
        <a:lstStyle/>
        <a:p>
          <a:endParaRPr lang="en-US"/>
        </a:p>
      </dgm:t>
    </dgm:pt>
    <dgm:pt modelId="{EBC92C37-2790-48C8-ABC3-DF7A3F0CA423}">
      <dgm:prSet/>
      <dgm:spPr/>
      <dgm:t>
        <a:bodyPr/>
        <a:lstStyle/>
        <a:p>
          <a:r>
            <a:rPr lang="en-US"/>
            <a:t>What happens when our labels are noisy?</a:t>
          </a:r>
        </a:p>
      </dgm:t>
    </dgm:pt>
    <dgm:pt modelId="{CF7232EB-2B33-40B9-932A-42381E6FB584}" type="parTrans" cxnId="{9B740905-4D98-4C74-A444-3C6A9C088321}">
      <dgm:prSet/>
      <dgm:spPr/>
      <dgm:t>
        <a:bodyPr/>
        <a:lstStyle/>
        <a:p>
          <a:endParaRPr lang="en-US"/>
        </a:p>
      </dgm:t>
    </dgm:pt>
    <dgm:pt modelId="{09A43D06-B9DD-4338-8801-2D8CA0135DB2}" type="sibTrans" cxnId="{9B740905-4D98-4C74-A444-3C6A9C088321}">
      <dgm:prSet phldrT="01" phldr="0"/>
      <dgm:spPr/>
      <dgm:t>
        <a:bodyPr/>
        <a:lstStyle/>
        <a:p>
          <a:r>
            <a:rPr lang="en-US"/>
            <a:t>01</a:t>
          </a:r>
        </a:p>
      </dgm:t>
    </dgm:pt>
    <dgm:pt modelId="{09CB60D8-1852-4C4A-82C5-0EAB061B0704}">
      <dgm:prSet/>
      <dgm:spPr/>
      <dgm:t>
        <a:bodyPr/>
        <a:lstStyle/>
        <a:p>
          <a:r>
            <a:rPr lang="en-US"/>
            <a:t>Missing values.</a:t>
          </a:r>
        </a:p>
      </dgm:t>
    </dgm:pt>
    <dgm:pt modelId="{466EA72E-D004-4B94-A0EB-E66B87131B16}" type="parTrans" cxnId="{F5C66840-FBA0-4E4D-B8F1-E62D436F36D3}">
      <dgm:prSet/>
      <dgm:spPr/>
      <dgm:t>
        <a:bodyPr/>
        <a:lstStyle/>
        <a:p>
          <a:endParaRPr lang="en-US"/>
        </a:p>
      </dgm:t>
    </dgm:pt>
    <dgm:pt modelId="{5F8C1C6A-2B93-43C2-A89E-573C1C38704F}" type="sibTrans" cxnId="{F5C66840-FBA0-4E4D-B8F1-E62D436F36D3}">
      <dgm:prSet/>
      <dgm:spPr/>
      <dgm:t>
        <a:bodyPr/>
        <a:lstStyle/>
        <a:p>
          <a:endParaRPr lang="en-US"/>
        </a:p>
      </dgm:t>
    </dgm:pt>
    <dgm:pt modelId="{1664C778-62CC-4625-8E50-4C55E4BC48E5}">
      <dgm:prSet/>
      <dgm:spPr/>
      <dgm:t>
        <a:bodyPr/>
        <a:lstStyle/>
        <a:p>
          <a:r>
            <a:rPr lang="en-US"/>
            <a:t>Labeled incorrectly.</a:t>
          </a:r>
        </a:p>
      </dgm:t>
    </dgm:pt>
    <dgm:pt modelId="{3B8038B9-1932-42CA-B2C2-32BE4B9C627B}" type="parTrans" cxnId="{DEE0C11A-0092-4176-99ED-E8B7370F85FE}">
      <dgm:prSet/>
      <dgm:spPr/>
      <dgm:t>
        <a:bodyPr/>
        <a:lstStyle/>
        <a:p>
          <a:endParaRPr lang="en-US"/>
        </a:p>
      </dgm:t>
    </dgm:pt>
    <dgm:pt modelId="{151BD252-618C-4DF9-9619-746A1EB4CD45}" type="sibTrans" cxnId="{DEE0C11A-0092-4176-99ED-E8B7370F85FE}">
      <dgm:prSet/>
      <dgm:spPr/>
      <dgm:t>
        <a:bodyPr/>
        <a:lstStyle/>
        <a:p>
          <a:endParaRPr lang="en-US"/>
        </a:p>
      </dgm:t>
    </dgm:pt>
    <dgm:pt modelId="{A04DE402-C4DB-4438-BCC0-5DACA8FF7BA8}">
      <dgm:prSet/>
      <dgm:spPr>
        <a:solidFill>
          <a:schemeClr val="accent5"/>
        </a:solidFill>
      </dgm:spPr>
      <dgm:t>
        <a:bodyPr/>
        <a:lstStyle/>
        <a:p>
          <a:r>
            <a:rPr lang="en-US"/>
            <a:t>What happens where we don’t have labels for training </a:t>
          </a:r>
          <a:r>
            <a:rPr lang="en-US" b="1"/>
            <a:t>at all</a:t>
          </a:r>
          <a:r>
            <a:rPr lang="en-US"/>
            <a:t>?</a:t>
          </a:r>
        </a:p>
      </dgm:t>
    </dgm:pt>
    <dgm:pt modelId="{51FBA404-1C75-4D15-93ED-58FE33C8DC5B}" type="parTrans" cxnId="{4F41063B-A53D-4062-AAAD-687B68E6C79F}">
      <dgm:prSet/>
      <dgm:spPr/>
      <dgm:t>
        <a:bodyPr/>
        <a:lstStyle/>
        <a:p>
          <a:endParaRPr lang="en-US"/>
        </a:p>
      </dgm:t>
    </dgm:pt>
    <dgm:pt modelId="{D20210CF-F51F-4360-8BA8-31FA953B820E}" type="sibTrans" cxnId="{4F41063B-A53D-4062-AAAD-687B68E6C79F}">
      <dgm:prSet phldrT="02" phldr="0"/>
      <dgm:spPr/>
      <dgm:t>
        <a:bodyPr/>
        <a:lstStyle/>
        <a:p>
          <a:r>
            <a:rPr lang="en-US"/>
            <a:t>02</a:t>
          </a:r>
        </a:p>
      </dgm:t>
    </dgm:pt>
    <dgm:pt modelId="{E8E6D947-0963-4BAE-B4D9-A639097ED7E2}" type="pres">
      <dgm:prSet presAssocID="{436D18BE-F9BE-4E1F-AB02-D5C12C117CE6}" presName="Name0" presStyleCnt="0">
        <dgm:presLayoutVars>
          <dgm:animLvl val="lvl"/>
          <dgm:resizeHandles val="exact"/>
        </dgm:presLayoutVars>
      </dgm:prSet>
      <dgm:spPr/>
      <dgm:t>
        <a:bodyPr/>
        <a:lstStyle/>
        <a:p>
          <a:endParaRPr lang="en-US"/>
        </a:p>
      </dgm:t>
    </dgm:pt>
    <dgm:pt modelId="{E855020D-7DEE-4B10-B4D1-6EEECE908ADE}" type="pres">
      <dgm:prSet presAssocID="{EBC92C37-2790-48C8-ABC3-DF7A3F0CA423}" presName="compositeNode" presStyleCnt="0">
        <dgm:presLayoutVars>
          <dgm:bulletEnabled val="1"/>
        </dgm:presLayoutVars>
      </dgm:prSet>
      <dgm:spPr/>
    </dgm:pt>
    <dgm:pt modelId="{53F7280B-90F3-4AE0-97DE-EFDC436C380D}" type="pres">
      <dgm:prSet presAssocID="{EBC92C37-2790-48C8-ABC3-DF7A3F0CA423}" presName="bgRect" presStyleLbl="alignNode1" presStyleIdx="0" presStyleCnt="2" custLinFactNeighborX="6112" custLinFactNeighborY="-282"/>
      <dgm:spPr/>
      <dgm:t>
        <a:bodyPr/>
        <a:lstStyle/>
        <a:p>
          <a:endParaRPr lang="en-US"/>
        </a:p>
      </dgm:t>
    </dgm:pt>
    <dgm:pt modelId="{6FFF1FEB-2F8F-484B-A78A-70C3C5018849}" type="pres">
      <dgm:prSet presAssocID="{09A43D06-B9DD-4338-8801-2D8CA0135DB2}" presName="sibTransNodeRect" presStyleLbl="alignNode1" presStyleIdx="0" presStyleCnt="2">
        <dgm:presLayoutVars>
          <dgm:chMax val="0"/>
          <dgm:bulletEnabled val="1"/>
        </dgm:presLayoutVars>
      </dgm:prSet>
      <dgm:spPr/>
      <dgm:t>
        <a:bodyPr/>
        <a:lstStyle/>
        <a:p>
          <a:endParaRPr lang="en-US"/>
        </a:p>
      </dgm:t>
    </dgm:pt>
    <dgm:pt modelId="{88BAE6BA-917E-4E62-9375-DA322BBEC99E}" type="pres">
      <dgm:prSet presAssocID="{EBC92C37-2790-48C8-ABC3-DF7A3F0CA423}" presName="nodeRect" presStyleLbl="alignNode1" presStyleIdx="0" presStyleCnt="2">
        <dgm:presLayoutVars>
          <dgm:bulletEnabled val="1"/>
        </dgm:presLayoutVars>
      </dgm:prSet>
      <dgm:spPr/>
      <dgm:t>
        <a:bodyPr/>
        <a:lstStyle/>
        <a:p>
          <a:endParaRPr lang="en-US"/>
        </a:p>
      </dgm:t>
    </dgm:pt>
    <dgm:pt modelId="{5B9460E0-C8F3-4A70-98E7-F51D72CA2C2B}" type="pres">
      <dgm:prSet presAssocID="{09A43D06-B9DD-4338-8801-2D8CA0135DB2}" presName="sibTrans" presStyleCnt="0"/>
      <dgm:spPr/>
    </dgm:pt>
    <dgm:pt modelId="{C8AAEFA1-18DA-4262-97A2-1C5F94257942}" type="pres">
      <dgm:prSet presAssocID="{A04DE402-C4DB-4438-BCC0-5DACA8FF7BA8}" presName="compositeNode" presStyleCnt="0">
        <dgm:presLayoutVars>
          <dgm:bulletEnabled val="1"/>
        </dgm:presLayoutVars>
      </dgm:prSet>
      <dgm:spPr/>
    </dgm:pt>
    <dgm:pt modelId="{4BAFFF45-5A69-4F2E-9305-26EB7B078D6D}" type="pres">
      <dgm:prSet presAssocID="{A04DE402-C4DB-4438-BCC0-5DACA8FF7BA8}" presName="bgRect" presStyleLbl="alignNode1" presStyleIdx="1" presStyleCnt="2" custLinFactNeighborX="8571" custLinFactNeighborY="-786"/>
      <dgm:spPr/>
      <dgm:t>
        <a:bodyPr/>
        <a:lstStyle/>
        <a:p>
          <a:endParaRPr lang="en-US"/>
        </a:p>
      </dgm:t>
    </dgm:pt>
    <dgm:pt modelId="{88C1E71F-F8ED-4BEB-9369-248433792AA4}" type="pres">
      <dgm:prSet presAssocID="{D20210CF-F51F-4360-8BA8-31FA953B820E}" presName="sibTransNodeRect" presStyleLbl="alignNode1" presStyleIdx="1" presStyleCnt="2">
        <dgm:presLayoutVars>
          <dgm:chMax val="0"/>
          <dgm:bulletEnabled val="1"/>
        </dgm:presLayoutVars>
      </dgm:prSet>
      <dgm:spPr/>
      <dgm:t>
        <a:bodyPr/>
        <a:lstStyle/>
        <a:p>
          <a:endParaRPr lang="en-US"/>
        </a:p>
      </dgm:t>
    </dgm:pt>
    <dgm:pt modelId="{445713E3-60EB-4F93-B143-866C52A825C2}" type="pres">
      <dgm:prSet presAssocID="{A04DE402-C4DB-4438-BCC0-5DACA8FF7BA8}" presName="nodeRect" presStyleLbl="alignNode1" presStyleIdx="1" presStyleCnt="2">
        <dgm:presLayoutVars>
          <dgm:bulletEnabled val="1"/>
        </dgm:presLayoutVars>
      </dgm:prSet>
      <dgm:spPr/>
      <dgm:t>
        <a:bodyPr/>
        <a:lstStyle/>
        <a:p>
          <a:endParaRPr lang="en-US"/>
        </a:p>
      </dgm:t>
    </dgm:pt>
  </dgm:ptLst>
  <dgm:cxnLst>
    <dgm:cxn modelId="{013CD293-89CC-49F8-99B4-363A4A0B883B}" type="presOf" srcId="{436D18BE-F9BE-4E1F-AB02-D5C12C117CE6}" destId="{E8E6D947-0963-4BAE-B4D9-A639097ED7E2}" srcOrd="0" destOrd="0" presId="urn:microsoft.com/office/officeart/2016/7/layout/LinearBlockProcessNumbered"/>
    <dgm:cxn modelId="{365BCF6D-7329-412C-9F9D-E1158BA9651A}" type="presOf" srcId="{EBC92C37-2790-48C8-ABC3-DF7A3F0CA423}" destId="{88BAE6BA-917E-4E62-9375-DA322BBEC99E}" srcOrd="1" destOrd="0" presId="urn:microsoft.com/office/officeart/2016/7/layout/LinearBlockProcessNumbered"/>
    <dgm:cxn modelId="{4316BCA5-DFE9-4BA0-B315-93B9E36A2C4B}" type="presOf" srcId="{A04DE402-C4DB-4438-BCC0-5DACA8FF7BA8}" destId="{4BAFFF45-5A69-4F2E-9305-26EB7B078D6D}" srcOrd="0" destOrd="0" presId="urn:microsoft.com/office/officeart/2016/7/layout/LinearBlockProcessNumbered"/>
    <dgm:cxn modelId="{F5C66840-FBA0-4E4D-B8F1-E62D436F36D3}" srcId="{EBC92C37-2790-48C8-ABC3-DF7A3F0CA423}" destId="{09CB60D8-1852-4C4A-82C5-0EAB061B0704}" srcOrd="0" destOrd="0" parTransId="{466EA72E-D004-4B94-A0EB-E66B87131B16}" sibTransId="{5F8C1C6A-2B93-43C2-A89E-573C1C38704F}"/>
    <dgm:cxn modelId="{81ED1152-0405-4EB2-B04D-29F3146728F5}" type="presOf" srcId="{1664C778-62CC-4625-8E50-4C55E4BC48E5}" destId="{88BAE6BA-917E-4E62-9375-DA322BBEC99E}" srcOrd="0" destOrd="2" presId="urn:microsoft.com/office/officeart/2016/7/layout/LinearBlockProcessNumbered"/>
    <dgm:cxn modelId="{DEE0C11A-0092-4176-99ED-E8B7370F85FE}" srcId="{EBC92C37-2790-48C8-ABC3-DF7A3F0CA423}" destId="{1664C778-62CC-4625-8E50-4C55E4BC48E5}" srcOrd="1" destOrd="0" parTransId="{3B8038B9-1932-42CA-B2C2-32BE4B9C627B}" sibTransId="{151BD252-618C-4DF9-9619-746A1EB4CD45}"/>
    <dgm:cxn modelId="{9A5D8B0C-76C5-4F1E-A088-44A8A24F75B0}" type="presOf" srcId="{09A43D06-B9DD-4338-8801-2D8CA0135DB2}" destId="{6FFF1FEB-2F8F-484B-A78A-70C3C5018849}" srcOrd="0" destOrd="0" presId="urn:microsoft.com/office/officeart/2016/7/layout/LinearBlockProcessNumbered"/>
    <dgm:cxn modelId="{53767278-6981-436D-9862-63575EE98513}" type="presOf" srcId="{D20210CF-F51F-4360-8BA8-31FA953B820E}" destId="{88C1E71F-F8ED-4BEB-9369-248433792AA4}" srcOrd="0" destOrd="0" presId="urn:microsoft.com/office/officeart/2016/7/layout/LinearBlockProcessNumbered"/>
    <dgm:cxn modelId="{EA9F8A59-CA6E-4A4F-BC67-BBEE81311EFF}" type="presOf" srcId="{09CB60D8-1852-4C4A-82C5-0EAB061B0704}" destId="{88BAE6BA-917E-4E62-9375-DA322BBEC99E}" srcOrd="0" destOrd="1" presId="urn:microsoft.com/office/officeart/2016/7/layout/LinearBlockProcessNumbered"/>
    <dgm:cxn modelId="{F2E570E6-1746-4F99-9C8A-921596D8FDB2}" type="presOf" srcId="{A04DE402-C4DB-4438-BCC0-5DACA8FF7BA8}" destId="{445713E3-60EB-4F93-B143-866C52A825C2}" srcOrd="1" destOrd="0" presId="urn:microsoft.com/office/officeart/2016/7/layout/LinearBlockProcessNumbered"/>
    <dgm:cxn modelId="{4F41063B-A53D-4062-AAAD-687B68E6C79F}" srcId="{436D18BE-F9BE-4E1F-AB02-D5C12C117CE6}" destId="{A04DE402-C4DB-4438-BCC0-5DACA8FF7BA8}" srcOrd="1" destOrd="0" parTransId="{51FBA404-1C75-4D15-93ED-58FE33C8DC5B}" sibTransId="{D20210CF-F51F-4360-8BA8-31FA953B820E}"/>
    <dgm:cxn modelId="{D563DF73-1417-404B-A9B0-C68C21F59D2B}" type="presOf" srcId="{EBC92C37-2790-48C8-ABC3-DF7A3F0CA423}" destId="{53F7280B-90F3-4AE0-97DE-EFDC436C380D}" srcOrd="0" destOrd="0" presId="urn:microsoft.com/office/officeart/2016/7/layout/LinearBlockProcessNumbered"/>
    <dgm:cxn modelId="{9B740905-4D98-4C74-A444-3C6A9C088321}" srcId="{436D18BE-F9BE-4E1F-AB02-D5C12C117CE6}" destId="{EBC92C37-2790-48C8-ABC3-DF7A3F0CA423}" srcOrd="0" destOrd="0" parTransId="{CF7232EB-2B33-40B9-932A-42381E6FB584}" sibTransId="{09A43D06-B9DD-4338-8801-2D8CA0135DB2}"/>
    <dgm:cxn modelId="{D3D9B065-8C93-493B-8BB0-073689F1AB4E}" type="presParOf" srcId="{E8E6D947-0963-4BAE-B4D9-A639097ED7E2}" destId="{E855020D-7DEE-4B10-B4D1-6EEECE908ADE}" srcOrd="0" destOrd="0" presId="urn:microsoft.com/office/officeart/2016/7/layout/LinearBlockProcessNumbered"/>
    <dgm:cxn modelId="{D40A18C6-C616-4186-867F-6E2BB70BC3E1}" type="presParOf" srcId="{E855020D-7DEE-4B10-B4D1-6EEECE908ADE}" destId="{53F7280B-90F3-4AE0-97DE-EFDC436C380D}" srcOrd="0" destOrd="0" presId="urn:microsoft.com/office/officeart/2016/7/layout/LinearBlockProcessNumbered"/>
    <dgm:cxn modelId="{2E5A06FB-DC32-4288-B17D-48501858B623}" type="presParOf" srcId="{E855020D-7DEE-4B10-B4D1-6EEECE908ADE}" destId="{6FFF1FEB-2F8F-484B-A78A-70C3C5018849}" srcOrd="1" destOrd="0" presId="urn:microsoft.com/office/officeart/2016/7/layout/LinearBlockProcessNumbered"/>
    <dgm:cxn modelId="{6F3501D7-13C7-4556-A964-816F15222DDD}" type="presParOf" srcId="{E855020D-7DEE-4B10-B4D1-6EEECE908ADE}" destId="{88BAE6BA-917E-4E62-9375-DA322BBEC99E}" srcOrd="2" destOrd="0" presId="urn:microsoft.com/office/officeart/2016/7/layout/LinearBlockProcessNumbered"/>
    <dgm:cxn modelId="{61F50733-13C8-4E78-B8DC-903A560B77F9}" type="presParOf" srcId="{E8E6D947-0963-4BAE-B4D9-A639097ED7E2}" destId="{5B9460E0-C8F3-4A70-98E7-F51D72CA2C2B}" srcOrd="1" destOrd="0" presId="urn:microsoft.com/office/officeart/2016/7/layout/LinearBlockProcessNumbered"/>
    <dgm:cxn modelId="{05B1E0F4-8FEE-46F0-A84D-FE7A42462557}" type="presParOf" srcId="{E8E6D947-0963-4BAE-B4D9-A639097ED7E2}" destId="{C8AAEFA1-18DA-4262-97A2-1C5F94257942}" srcOrd="2" destOrd="0" presId="urn:microsoft.com/office/officeart/2016/7/layout/LinearBlockProcessNumbered"/>
    <dgm:cxn modelId="{7C028F9C-F921-49CE-81E0-E5D46A2C85B8}" type="presParOf" srcId="{C8AAEFA1-18DA-4262-97A2-1C5F94257942}" destId="{4BAFFF45-5A69-4F2E-9305-26EB7B078D6D}" srcOrd="0" destOrd="0" presId="urn:microsoft.com/office/officeart/2016/7/layout/LinearBlockProcessNumbered"/>
    <dgm:cxn modelId="{E186B274-613D-4DAB-BC88-5D9A1470246F}" type="presParOf" srcId="{C8AAEFA1-18DA-4262-97A2-1C5F94257942}" destId="{88C1E71F-F8ED-4BEB-9369-248433792AA4}" srcOrd="1" destOrd="0" presId="urn:microsoft.com/office/officeart/2016/7/layout/LinearBlockProcessNumbered"/>
    <dgm:cxn modelId="{951F10B8-A961-4CD1-877A-1061B4F58969}" type="presParOf" srcId="{C8AAEFA1-18DA-4262-97A2-1C5F94257942}" destId="{445713E3-60EB-4F93-B143-866C52A825C2}"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A52831-310E-4A6F-B07D-474BC11295F5}" type="doc">
      <dgm:prSet loTypeId="urn:microsoft.com/office/officeart/2008/layout/LinedList" loCatId="list" qsTypeId="urn:microsoft.com/office/officeart/2005/8/quickstyle/simple5" qsCatId="simple" csTypeId="urn:microsoft.com/office/officeart/2005/8/colors/accent6_2" csCatId="accent6" phldr="1"/>
      <dgm:spPr/>
      <dgm:t>
        <a:bodyPr/>
        <a:lstStyle/>
        <a:p>
          <a:endParaRPr lang="en-US"/>
        </a:p>
      </dgm:t>
    </dgm:pt>
    <dgm:pt modelId="{A53A6466-380F-47E7-B79A-9E723D340735}">
      <dgm:prSet/>
      <dgm:spPr/>
      <dgm:t>
        <a:bodyPr/>
        <a:lstStyle/>
        <a:p>
          <a:r>
            <a:rPr lang="en-US" dirty="0"/>
            <a:t>Up until now we have </a:t>
          </a:r>
          <a:r>
            <a:rPr lang="en-US" dirty="0" smtClean="0"/>
            <a:t>encountered </a:t>
          </a:r>
          <a:r>
            <a:rPr lang="en-US" dirty="0"/>
            <a:t>mostly </a:t>
          </a:r>
          <a:r>
            <a:rPr lang="en-US" b="1" dirty="0"/>
            <a:t>Supervised Learning </a:t>
          </a:r>
          <a:r>
            <a:rPr lang="en-US" dirty="0"/>
            <a:t>problems and algorithms.</a:t>
          </a:r>
        </a:p>
      </dgm:t>
    </dgm:pt>
    <dgm:pt modelId="{47416E43-49CE-4C7C-9924-26B8E46EFB1C}" type="parTrans" cxnId="{F81B75E7-AD0F-4BC1-BE76-61D8402105A8}">
      <dgm:prSet/>
      <dgm:spPr/>
      <dgm:t>
        <a:bodyPr/>
        <a:lstStyle/>
        <a:p>
          <a:endParaRPr lang="en-US"/>
        </a:p>
      </dgm:t>
    </dgm:pt>
    <dgm:pt modelId="{EA6E15F2-CA85-41FA-99F7-90A584403990}" type="sibTrans" cxnId="{F81B75E7-AD0F-4BC1-BE76-61D8402105A8}">
      <dgm:prSet/>
      <dgm:spPr/>
      <dgm:t>
        <a:bodyPr/>
        <a:lstStyle/>
        <a:p>
          <a:endParaRPr lang="en-US"/>
        </a:p>
      </dgm:t>
    </dgm:pt>
    <dgm:pt modelId="{450EB9E9-B3A7-4A36-A413-35150413E532}">
      <dgm:prSet/>
      <dgm:spPr/>
      <dgm:t>
        <a:bodyPr/>
        <a:lstStyle/>
        <a:p>
          <a:endParaRPr lang="en-US" dirty="0"/>
        </a:p>
        <a:p>
          <a:r>
            <a:rPr lang="en-US" dirty="0"/>
            <a:t>Lets talk about </a:t>
          </a:r>
          <a:r>
            <a:rPr lang="en-US" b="1" dirty="0"/>
            <a:t>Unsupervised Learning</a:t>
          </a:r>
          <a:endParaRPr lang="en-US" dirty="0"/>
        </a:p>
      </dgm:t>
    </dgm:pt>
    <dgm:pt modelId="{A0D7C0C2-65A5-45B8-BBA5-4D73A11C6220}" type="parTrans" cxnId="{3E555377-67C8-478D-938A-BB9CE75110F9}">
      <dgm:prSet/>
      <dgm:spPr/>
      <dgm:t>
        <a:bodyPr/>
        <a:lstStyle/>
        <a:p>
          <a:endParaRPr lang="en-US"/>
        </a:p>
      </dgm:t>
    </dgm:pt>
    <dgm:pt modelId="{363CCE26-AFBB-4E22-855B-939851DEFD3F}" type="sibTrans" cxnId="{3E555377-67C8-478D-938A-BB9CE75110F9}">
      <dgm:prSet/>
      <dgm:spPr/>
      <dgm:t>
        <a:bodyPr/>
        <a:lstStyle/>
        <a:p>
          <a:endParaRPr lang="en-US"/>
        </a:p>
      </dgm:t>
    </dgm:pt>
    <dgm:pt modelId="{7C1C4E76-00D3-4088-A044-A29F89371F31}" type="pres">
      <dgm:prSet presAssocID="{8DA52831-310E-4A6F-B07D-474BC11295F5}" presName="vert0" presStyleCnt="0">
        <dgm:presLayoutVars>
          <dgm:dir/>
          <dgm:animOne val="branch"/>
          <dgm:animLvl val="lvl"/>
        </dgm:presLayoutVars>
      </dgm:prSet>
      <dgm:spPr/>
      <dgm:t>
        <a:bodyPr/>
        <a:lstStyle/>
        <a:p>
          <a:endParaRPr lang="en-US"/>
        </a:p>
      </dgm:t>
    </dgm:pt>
    <dgm:pt modelId="{A5C1E91B-0FFA-4AE3-BA5E-C77FD6322215}" type="pres">
      <dgm:prSet presAssocID="{A53A6466-380F-47E7-B79A-9E723D340735}" presName="thickLine" presStyleLbl="alignNode1" presStyleIdx="0" presStyleCnt="2"/>
      <dgm:spPr/>
    </dgm:pt>
    <dgm:pt modelId="{211A5EBE-377B-482C-B49D-0E87406668B0}" type="pres">
      <dgm:prSet presAssocID="{A53A6466-380F-47E7-B79A-9E723D340735}" presName="horz1" presStyleCnt="0"/>
      <dgm:spPr/>
    </dgm:pt>
    <dgm:pt modelId="{10B1310A-271B-4DE0-BBA2-0960515B4BC9}" type="pres">
      <dgm:prSet presAssocID="{A53A6466-380F-47E7-B79A-9E723D340735}" presName="tx1" presStyleLbl="revTx" presStyleIdx="0" presStyleCnt="2"/>
      <dgm:spPr/>
      <dgm:t>
        <a:bodyPr/>
        <a:lstStyle/>
        <a:p>
          <a:endParaRPr lang="en-US"/>
        </a:p>
      </dgm:t>
    </dgm:pt>
    <dgm:pt modelId="{9802FA3E-E3FA-4653-A37E-C6F86D63438C}" type="pres">
      <dgm:prSet presAssocID="{A53A6466-380F-47E7-B79A-9E723D340735}" presName="vert1" presStyleCnt="0"/>
      <dgm:spPr/>
    </dgm:pt>
    <dgm:pt modelId="{6D42FCC8-233D-48A5-9119-5D9B4D5D9151}" type="pres">
      <dgm:prSet presAssocID="{450EB9E9-B3A7-4A36-A413-35150413E532}" presName="thickLine" presStyleLbl="alignNode1" presStyleIdx="1" presStyleCnt="2"/>
      <dgm:spPr/>
    </dgm:pt>
    <dgm:pt modelId="{93F3A582-0A46-405A-9A74-2310CE9BD2FE}" type="pres">
      <dgm:prSet presAssocID="{450EB9E9-B3A7-4A36-A413-35150413E532}" presName="horz1" presStyleCnt="0"/>
      <dgm:spPr/>
    </dgm:pt>
    <dgm:pt modelId="{381CD45B-898C-4838-A216-1D8FA699CCAB}" type="pres">
      <dgm:prSet presAssocID="{450EB9E9-B3A7-4A36-A413-35150413E532}" presName="tx1" presStyleLbl="revTx" presStyleIdx="1" presStyleCnt="2"/>
      <dgm:spPr/>
      <dgm:t>
        <a:bodyPr/>
        <a:lstStyle/>
        <a:p>
          <a:endParaRPr lang="en-US"/>
        </a:p>
      </dgm:t>
    </dgm:pt>
    <dgm:pt modelId="{6C0A71E7-D510-4683-BCB7-CD282E6DCA7C}" type="pres">
      <dgm:prSet presAssocID="{450EB9E9-B3A7-4A36-A413-35150413E532}" presName="vert1" presStyleCnt="0"/>
      <dgm:spPr/>
    </dgm:pt>
  </dgm:ptLst>
  <dgm:cxnLst>
    <dgm:cxn modelId="{F81B75E7-AD0F-4BC1-BE76-61D8402105A8}" srcId="{8DA52831-310E-4A6F-B07D-474BC11295F5}" destId="{A53A6466-380F-47E7-B79A-9E723D340735}" srcOrd="0" destOrd="0" parTransId="{47416E43-49CE-4C7C-9924-26B8E46EFB1C}" sibTransId="{EA6E15F2-CA85-41FA-99F7-90A584403990}"/>
    <dgm:cxn modelId="{B847B014-6138-430B-AD68-F0AD7F6CF2A5}" type="presOf" srcId="{8DA52831-310E-4A6F-B07D-474BC11295F5}" destId="{7C1C4E76-00D3-4088-A044-A29F89371F31}" srcOrd="0" destOrd="0" presId="urn:microsoft.com/office/officeart/2008/layout/LinedList"/>
    <dgm:cxn modelId="{0F7F1667-0A8F-44C8-8959-AF4414BCE0C1}" type="presOf" srcId="{A53A6466-380F-47E7-B79A-9E723D340735}" destId="{10B1310A-271B-4DE0-BBA2-0960515B4BC9}" srcOrd="0" destOrd="0" presId="urn:microsoft.com/office/officeart/2008/layout/LinedList"/>
    <dgm:cxn modelId="{3E555377-67C8-478D-938A-BB9CE75110F9}" srcId="{8DA52831-310E-4A6F-B07D-474BC11295F5}" destId="{450EB9E9-B3A7-4A36-A413-35150413E532}" srcOrd="1" destOrd="0" parTransId="{A0D7C0C2-65A5-45B8-BBA5-4D73A11C6220}" sibTransId="{363CCE26-AFBB-4E22-855B-939851DEFD3F}"/>
    <dgm:cxn modelId="{384BAB75-7EC9-4996-8DC9-C3D46D97A40C}" type="presOf" srcId="{450EB9E9-B3A7-4A36-A413-35150413E532}" destId="{381CD45B-898C-4838-A216-1D8FA699CCAB}" srcOrd="0" destOrd="0" presId="urn:microsoft.com/office/officeart/2008/layout/LinedList"/>
    <dgm:cxn modelId="{5D06C85A-0AD9-4502-83A0-426857453824}" type="presParOf" srcId="{7C1C4E76-00D3-4088-A044-A29F89371F31}" destId="{A5C1E91B-0FFA-4AE3-BA5E-C77FD6322215}" srcOrd="0" destOrd="0" presId="urn:microsoft.com/office/officeart/2008/layout/LinedList"/>
    <dgm:cxn modelId="{2CE17B8C-5B3B-40DE-8C50-64C356756544}" type="presParOf" srcId="{7C1C4E76-00D3-4088-A044-A29F89371F31}" destId="{211A5EBE-377B-482C-B49D-0E87406668B0}" srcOrd="1" destOrd="0" presId="urn:microsoft.com/office/officeart/2008/layout/LinedList"/>
    <dgm:cxn modelId="{4D50BC02-7903-4DF4-B72D-C54ED2AE32E8}" type="presParOf" srcId="{211A5EBE-377B-482C-B49D-0E87406668B0}" destId="{10B1310A-271B-4DE0-BBA2-0960515B4BC9}" srcOrd="0" destOrd="0" presId="urn:microsoft.com/office/officeart/2008/layout/LinedList"/>
    <dgm:cxn modelId="{68026184-5FE6-4375-A8C2-336C6994A5C8}" type="presParOf" srcId="{211A5EBE-377B-482C-B49D-0E87406668B0}" destId="{9802FA3E-E3FA-4653-A37E-C6F86D63438C}" srcOrd="1" destOrd="0" presId="urn:microsoft.com/office/officeart/2008/layout/LinedList"/>
    <dgm:cxn modelId="{A1893E84-4C03-4CF0-A20B-7A0A803789D5}" type="presParOf" srcId="{7C1C4E76-00D3-4088-A044-A29F89371F31}" destId="{6D42FCC8-233D-48A5-9119-5D9B4D5D9151}" srcOrd="2" destOrd="0" presId="urn:microsoft.com/office/officeart/2008/layout/LinedList"/>
    <dgm:cxn modelId="{DEFEEB3F-D448-4C0E-AB56-0E92F4F5C0BA}" type="presParOf" srcId="{7C1C4E76-00D3-4088-A044-A29F89371F31}" destId="{93F3A582-0A46-405A-9A74-2310CE9BD2FE}" srcOrd="3" destOrd="0" presId="urn:microsoft.com/office/officeart/2008/layout/LinedList"/>
    <dgm:cxn modelId="{0CA29196-3730-4CC5-9AF4-912265B98BD6}" type="presParOf" srcId="{93F3A582-0A46-405A-9A74-2310CE9BD2FE}" destId="{381CD45B-898C-4838-A216-1D8FA699CCAB}" srcOrd="0" destOrd="0" presId="urn:microsoft.com/office/officeart/2008/layout/LinedList"/>
    <dgm:cxn modelId="{9D307F18-E3DB-4A01-BED0-1C63C9832B6A}" type="presParOf" srcId="{93F3A582-0A46-405A-9A74-2310CE9BD2FE}" destId="{6C0A71E7-D510-4683-BCB7-CD282E6DCA7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459B4C-5219-4CEE-9122-28C66F383553}" type="doc">
      <dgm:prSet loTypeId="urn:microsoft.com/office/officeart/2005/8/layout/vProcess5" loCatId="process" qsTypeId="urn:microsoft.com/office/officeart/2005/8/quickstyle/simple3" qsCatId="simple" csTypeId="urn:microsoft.com/office/officeart/2005/8/colors/accent4_2" csCatId="accent4" phldr="1"/>
      <dgm:spPr/>
      <dgm:t>
        <a:bodyPr/>
        <a:lstStyle/>
        <a:p>
          <a:endParaRPr lang="en-US"/>
        </a:p>
      </dgm:t>
    </dgm:pt>
    <dgm:pt modelId="{88D838DE-5226-413C-A227-32ABC8597103}">
      <dgm:prSet custT="1"/>
      <dgm:spPr/>
      <dgm:t>
        <a:bodyPr/>
        <a:lstStyle/>
        <a:p>
          <a:r>
            <a:rPr lang="en-US" sz="2800" dirty="0"/>
            <a:t>Learning the identity function seems trivial, but with added constraints on the network (such as limiting the number of hidden neurons or regularization) we can learn information about the structure of the data.</a:t>
          </a:r>
        </a:p>
      </dgm:t>
    </dgm:pt>
    <dgm:pt modelId="{1256999C-2922-4CB0-80F3-CA081DD2AB96}" type="parTrans" cxnId="{01A10471-D6F0-4CC4-B179-BB7B1C02DDA9}">
      <dgm:prSet/>
      <dgm:spPr/>
      <dgm:t>
        <a:bodyPr/>
        <a:lstStyle/>
        <a:p>
          <a:endParaRPr lang="en-US"/>
        </a:p>
      </dgm:t>
    </dgm:pt>
    <dgm:pt modelId="{47E4C705-8C43-433A-8B6D-F4F978CFDD93}" type="sibTrans" cxnId="{01A10471-D6F0-4CC4-B179-BB7B1C02DDA9}">
      <dgm:prSet/>
      <dgm:spPr/>
      <dgm:t>
        <a:bodyPr/>
        <a:lstStyle/>
        <a:p>
          <a:endParaRPr lang="en-US"/>
        </a:p>
      </dgm:t>
    </dgm:pt>
    <dgm:pt modelId="{FCD782DF-70F6-470D-AAFB-29394A44DC52}">
      <dgm:prSet/>
      <dgm:spPr/>
      <dgm:t>
        <a:bodyPr/>
        <a:lstStyle/>
        <a:p>
          <a:r>
            <a:rPr lang="en-US"/>
            <a:t>Trying to capture the distribution of the data (data specific!)</a:t>
          </a:r>
        </a:p>
      </dgm:t>
    </dgm:pt>
    <dgm:pt modelId="{695409AC-6E40-4E09-B619-877798708D4F}" type="parTrans" cxnId="{E6487526-B477-48F7-9C6E-A22EAAA2C43A}">
      <dgm:prSet/>
      <dgm:spPr/>
      <dgm:t>
        <a:bodyPr/>
        <a:lstStyle/>
        <a:p>
          <a:endParaRPr lang="en-US"/>
        </a:p>
      </dgm:t>
    </dgm:pt>
    <dgm:pt modelId="{A76DA443-C527-46B8-8C16-FECA3C19E799}" type="sibTrans" cxnId="{E6487526-B477-48F7-9C6E-A22EAAA2C43A}">
      <dgm:prSet/>
      <dgm:spPr/>
      <dgm:t>
        <a:bodyPr/>
        <a:lstStyle/>
        <a:p>
          <a:endParaRPr lang="en-US"/>
        </a:p>
      </dgm:t>
    </dgm:pt>
    <dgm:pt modelId="{D29FB954-7E65-411F-B860-A26928226EFB}" type="pres">
      <dgm:prSet presAssocID="{82459B4C-5219-4CEE-9122-28C66F383553}" presName="outerComposite" presStyleCnt="0">
        <dgm:presLayoutVars>
          <dgm:chMax val="5"/>
          <dgm:dir/>
          <dgm:resizeHandles val="exact"/>
        </dgm:presLayoutVars>
      </dgm:prSet>
      <dgm:spPr/>
      <dgm:t>
        <a:bodyPr/>
        <a:lstStyle/>
        <a:p>
          <a:endParaRPr lang="en-US"/>
        </a:p>
      </dgm:t>
    </dgm:pt>
    <dgm:pt modelId="{31C002FF-D227-4F4B-B5AD-DAFC1D461928}" type="pres">
      <dgm:prSet presAssocID="{82459B4C-5219-4CEE-9122-28C66F383553}" presName="dummyMaxCanvas" presStyleCnt="0">
        <dgm:presLayoutVars/>
      </dgm:prSet>
      <dgm:spPr/>
    </dgm:pt>
    <dgm:pt modelId="{FB9EA05C-AFF3-4D79-B50D-505117A57984}" type="pres">
      <dgm:prSet presAssocID="{82459B4C-5219-4CEE-9122-28C66F383553}" presName="TwoNodes_1" presStyleLbl="node1" presStyleIdx="0" presStyleCnt="2" custScaleX="106620" custScaleY="122226">
        <dgm:presLayoutVars>
          <dgm:bulletEnabled val="1"/>
        </dgm:presLayoutVars>
      </dgm:prSet>
      <dgm:spPr/>
      <dgm:t>
        <a:bodyPr/>
        <a:lstStyle/>
        <a:p>
          <a:endParaRPr lang="en-US"/>
        </a:p>
      </dgm:t>
    </dgm:pt>
    <dgm:pt modelId="{15BCAC0F-A12E-4231-8453-C97EB212DC97}" type="pres">
      <dgm:prSet presAssocID="{82459B4C-5219-4CEE-9122-28C66F383553}" presName="TwoNodes_2" presStyleLbl="node1" presStyleIdx="1" presStyleCnt="2">
        <dgm:presLayoutVars>
          <dgm:bulletEnabled val="1"/>
        </dgm:presLayoutVars>
      </dgm:prSet>
      <dgm:spPr/>
      <dgm:t>
        <a:bodyPr/>
        <a:lstStyle/>
        <a:p>
          <a:endParaRPr lang="en-US"/>
        </a:p>
      </dgm:t>
    </dgm:pt>
    <dgm:pt modelId="{4174D112-9131-4752-91FE-B7487F47660F}" type="pres">
      <dgm:prSet presAssocID="{82459B4C-5219-4CEE-9122-28C66F383553}" presName="TwoConn_1-2" presStyleLbl="fgAccFollowNode1" presStyleIdx="0" presStyleCnt="1">
        <dgm:presLayoutVars>
          <dgm:bulletEnabled val="1"/>
        </dgm:presLayoutVars>
      </dgm:prSet>
      <dgm:spPr/>
      <dgm:t>
        <a:bodyPr/>
        <a:lstStyle/>
        <a:p>
          <a:endParaRPr lang="en-US"/>
        </a:p>
      </dgm:t>
    </dgm:pt>
    <dgm:pt modelId="{97B04F93-B5CE-4052-A9D0-E6FEF53C92A6}" type="pres">
      <dgm:prSet presAssocID="{82459B4C-5219-4CEE-9122-28C66F383553}" presName="TwoNodes_1_text" presStyleLbl="node1" presStyleIdx="1" presStyleCnt="2">
        <dgm:presLayoutVars>
          <dgm:bulletEnabled val="1"/>
        </dgm:presLayoutVars>
      </dgm:prSet>
      <dgm:spPr/>
      <dgm:t>
        <a:bodyPr/>
        <a:lstStyle/>
        <a:p>
          <a:endParaRPr lang="en-US"/>
        </a:p>
      </dgm:t>
    </dgm:pt>
    <dgm:pt modelId="{99124323-50D5-4C3A-B110-2306D51AB0CE}" type="pres">
      <dgm:prSet presAssocID="{82459B4C-5219-4CEE-9122-28C66F383553}" presName="TwoNodes_2_text" presStyleLbl="node1" presStyleIdx="1" presStyleCnt="2">
        <dgm:presLayoutVars>
          <dgm:bulletEnabled val="1"/>
        </dgm:presLayoutVars>
      </dgm:prSet>
      <dgm:spPr/>
      <dgm:t>
        <a:bodyPr/>
        <a:lstStyle/>
        <a:p>
          <a:endParaRPr lang="en-US"/>
        </a:p>
      </dgm:t>
    </dgm:pt>
  </dgm:ptLst>
  <dgm:cxnLst>
    <dgm:cxn modelId="{A147B1D5-2957-43EF-82AB-A270E08063E1}" type="presOf" srcId="{FCD782DF-70F6-470D-AAFB-29394A44DC52}" destId="{99124323-50D5-4C3A-B110-2306D51AB0CE}" srcOrd="1" destOrd="0" presId="urn:microsoft.com/office/officeart/2005/8/layout/vProcess5"/>
    <dgm:cxn modelId="{27B933E0-119A-4A79-A9CF-3E0F3162306B}" type="presOf" srcId="{88D838DE-5226-413C-A227-32ABC8597103}" destId="{97B04F93-B5CE-4052-A9D0-E6FEF53C92A6}" srcOrd="1" destOrd="0" presId="urn:microsoft.com/office/officeart/2005/8/layout/vProcess5"/>
    <dgm:cxn modelId="{CC1C46F9-CFF9-45C0-9829-3252A5AD7E66}" type="presOf" srcId="{47E4C705-8C43-433A-8B6D-F4F978CFDD93}" destId="{4174D112-9131-4752-91FE-B7487F47660F}" srcOrd="0" destOrd="0" presId="urn:microsoft.com/office/officeart/2005/8/layout/vProcess5"/>
    <dgm:cxn modelId="{6A172CB5-EC24-4AB7-99CC-54AC9D47B753}" type="presOf" srcId="{88D838DE-5226-413C-A227-32ABC8597103}" destId="{FB9EA05C-AFF3-4D79-B50D-505117A57984}" srcOrd="0" destOrd="0" presId="urn:microsoft.com/office/officeart/2005/8/layout/vProcess5"/>
    <dgm:cxn modelId="{E2532F26-18AA-4EB2-96A8-6FF162D646D6}" type="presOf" srcId="{82459B4C-5219-4CEE-9122-28C66F383553}" destId="{D29FB954-7E65-411F-B860-A26928226EFB}" srcOrd="0" destOrd="0" presId="urn:microsoft.com/office/officeart/2005/8/layout/vProcess5"/>
    <dgm:cxn modelId="{01A10471-D6F0-4CC4-B179-BB7B1C02DDA9}" srcId="{82459B4C-5219-4CEE-9122-28C66F383553}" destId="{88D838DE-5226-413C-A227-32ABC8597103}" srcOrd="0" destOrd="0" parTransId="{1256999C-2922-4CB0-80F3-CA081DD2AB96}" sibTransId="{47E4C705-8C43-433A-8B6D-F4F978CFDD93}"/>
    <dgm:cxn modelId="{E6487526-B477-48F7-9C6E-A22EAAA2C43A}" srcId="{82459B4C-5219-4CEE-9122-28C66F383553}" destId="{FCD782DF-70F6-470D-AAFB-29394A44DC52}" srcOrd="1" destOrd="0" parTransId="{695409AC-6E40-4E09-B619-877798708D4F}" sibTransId="{A76DA443-C527-46B8-8C16-FECA3C19E799}"/>
    <dgm:cxn modelId="{BA15E576-EC09-47A5-803A-848CCC40BF20}" type="presOf" srcId="{FCD782DF-70F6-470D-AAFB-29394A44DC52}" destId="{15BCAC0F-A12E-4231-8453-C97EB212DC97}" srcOrd="0" destOrd="0" presId="urn:microsoft.com/office/officeart/2005/8/layout/vProcess5"/>
    <dgm:cxn modelId="{203FB859-0E6D-43D1-A3A0-4A7F3FCCE7C9}" type="presParOf" srcId="{D29FB954-7E65-411F-B860-A26928226EFB}" destId="{31C002FF-D227-4F4B-B5AD-DAFC1D461928}" srcOrd="0" destOrd="0" presId="urn:microsoft.com/office/officeart/2005/8/layout/vProcess5"/>
    <dgm:cxn modelId="{E3B2B012-D84F-4F45-8C24-C74A45C4F3F8}" type="presParOf" srcId="{D29FB954-7E65-411F-B860-A26928226EFB}" destId="{FB9EA05C-AFF3-4D79-B50D-505117A57984}" srcOrd="1" destOrd="0" presId="urn:microsoft.com/office/officeart/2005/8/layout/vProcess5"/>
    <dgm:cxn modelId="{FF06C8CB-2B99-46C4-B684-FB4DF27790DB}" type="presParOf" srcId="{D29FB954-7E65-411F-B860-A26928226EFB}" destId="{15BCAC0F-A12E-4231-8453-C97EB212DC97}" srcOrd="2" destOrd="0" presId="urn:microsoft.com/office/officeart/2005/8/layout/vProcess5"/>
    <dgm:cxn modelId="{458A6343-DCF8-45C4-BD3C-39AD1ED2C655}" type="presParOf" srcId="{D29FB954-7E65-411F-B860-A26928226EFB}" destId="{4174D112-9131-4752-91FE-B7487F47660F}" srcOrd="3" destOrd="0" presId="urn:microsoft.com/office/officeart/2005/8/layout/vProcess5"/>
    <dgm:cxn modelId="{13C34E3C-6A99-457C-B373-A09D45D7677B}" type="presParOf" srcId="{D29FB954-7E65-411F-B860-A26928226EFB}" destId="{97B04F93-B5CE-4052-A9D0-E6FEF53C92A6}" srcOrd="4" destOrd="0" presId="urn:microsoft.com/office/officeart/2005/8/layout/vProcess5"/>
    <dgm:cxn modelId="{F0C60342-785D-4C58-905E-531A9D767EB4}" type="presParOf" srcId="{D29FB954-7E65-411F-B860-A26928226EFB}" destId="{99124323-50D5-4C3A-B110-2306D51AB0CE}"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7280B-90F3-4AE0-97DE-EFDC436C380D}">
      <dsp:nvSpPr>
        <dsp:cNvPr id="0" name=""/>
        <dsp:cNvSpPr/>
      </dsp:nvSpPr>
      <dsp:spPr>
        <a:xfrm>
          <a:off x="307670" y="0"/>
          <a:ext cx="4980872" cy="4572204"/>
        </a:xfrm>
        <a:prstGeom prst="rect">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w="9525" cap="flat" cmpd="sng" algn="ctr">
          <a:solidFill>
            <a:schemeClr val="accent2">
              <a:hueOff val="0"/>
              <a:satOff val="0"/>
              <a:lumOff val="0"/>
              <a:alphaOff val="0"/>
            </a:schemeClr>
          </a:solidFill>
          <a:prstDash val="solid"/>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2">
              <a:hueOff val="0"/>
              <a:satOff val="0"/>
              <a:lumOff val="0"/>
              <a:alphaOff val="0"/>
              <a:shade val="35000"/>
              <a:satMod val="160000"/>
            </a:schemeClr>
          </a:contourClr>
        </a:sp3d>
      </dsp:spPr>
      <dsp:style>
        <a:lnRef idx="1">
          <a:scrgbClr r="0" g="0" b="0"/>
        </a:lnRef>
        <a:fillRef idx="3">
          <a:scrgbClr r="0" g="0" b="0"/>
        </a:fillRef>
        <a:effectRef idx="3">
          <a:scrgbClr r="0" g="0" b="0"/>
        </a:effectRef>
        <a:fontRef idx="minor">
          <a:schemeClr val="lt1"/>
        </a:fontRef>
      </dsp:style>
      <dsp:txBody>
        <a:bodyPr spcFirstLastPara="0" vert="horz" wrap="square" lIns="492000" tIns="0" rIns="492000" bIns="330200" numCol="1" spcCol="1270" anchor="t" anchorCtr="0">
          <a:noAutofit/>
        </a:bodyPr>
        <a:lstStyle/>
        <a:p>
          <a:pPr lvl="0" algn="l" defTabSz="1155700">
            <a:lnSpc>
              <a:spcPct val="90000"/>
            </a:lnSpc>
            <a:spcBef>
              <a:spcPct val="0"/>
            </a:spcBef>
            <a:spcAft>
              <a:spcPct val="35000"/>
            </a:spcAft>
          </a:pPr>
          <a:r>
            <a:rPr lang="en-US" sz="2600" kern="1200"/>
            <a:t>What happens when our labels are noisy?</a:t>
          </a:r>
        </a:p>
        <a:p>
          <a:pPr marL="228600" lvl="1" indent="-228600" algn="l" defTabSz="889000">
            <a:lnSpc>
              <a:spcPct val="90000"/>
            </a:lnSpc>
            <a:spcBef>
              <a:spcPct val="0"/>
            </a:spcBef>
            <a:spcAft>
              <a:spcPct val="15000"/>
            </a:spcAft>
            <a:buChar char="••"/>
          </a:pPr>
          <a:r>
            <a:rPr lang="en-US" sz="2000" kern="1200"/>
            <a:t>Missing values.</a:t>
          </a:r>
        </a:p>
        <a:p>
          <a:pPr marL="228600" lvl="1" indent="-228600" algn="l" defTabSz="889000">
            <a:lnSpc>
              <a:spcPct val="90000"/>
            </a:lnSpc>
            <a:spcBef>
              <a:spcPct val="0"/>
            </a:spcBef>
            <a:spcAft>
              <a:spcPct val="15000"/>
            </a:spcAft>
            <a:buChar char="••"/>
          </a:pPr>
          <a:r>
            <a:rPr lang="en-US" sz="2000" kern="1200"/>
            <a:t>Labeled incorrectly.</a:t>
          </a:r>
        </a:p>
      </dsp:txBody>
      <dsp:txXfrm>
        <a:off x="307670" y="1828881"/>
        <a:ext cx="4980872" cy="2743322"/>
      </dsp:txXfrm>
    </dsp:sp>
    <dsp:sp modelId="{6FFF1FEB-2F8F-484B-A78A-70C3C5018849}">
      <dsp:nvSpPr>
        <dsp:cNvPr id="0" name=""/>
        <dsp:cNvSpPr/>
      </dsp:nvSpPr>
      <dsp:spPr>
        <a:xfrm>
          <a:off x="3239" y="0"/>
          <a:ext cx="4980872" cy="1828881"/>
        </a:xfrm>
        <a:prstGeom prst="rect">
          <a:avLst/>
        </a:prstGeom>
        <a:noFill/>
        <a:ln w="9525" cap="flat" cmpd="sng" algn="ctr">
          <a:noFill/>
          <a:prstDash val="solid"/>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dsp:spPr>
      <dsp:style>
        <a:lnRef idx="1">
          <a:scrgbClr r="0" g="0" b="0"/>
        </a:lnRef>
        <a:fillRef idx="3">
          <a:scrgbClr r="0" g="0" b="0"/>
        </a:fillRef>
        <a:effectRef idx="3">
          <a:scrgbClr r="0" g="0" b="0"/>
        </a:effectRef>
        <a:fontRef idx="minor">
          <a:schemeClr val="lt1"/>
        </a:fontRef>
      </dsp:style>
      <dsp:txBody>
        <a:bodyPr spcFirstLastPara="0" vert="horz" wrap="square" lIns="492000" tIns="165100" rIns="492000" bIns="165100" numCol="1" spcCol="1270" anchor="ctr" anchorCtr="0">
          <a:noAutofit/>
        </a:bodyPr>
        <a:lstStyle/>
        <a:p>
          <a:pPr lvl="0" algn="l" defTabSz="2933700">
            <a:lnSpc>
              <a:spcPct val="90000"/>
            </a:lnSpc>
            <a:spcBef>
              <a:spcPct val="0"/>
            </a:spcBef>
            <a:spcAft>
              <a:spcPct val="35000"/>
            </a:spcAft>
          </a:pPr>
          <a:r>
            <a:rPr lang="en-US" sz="6600" kern="1200"/>
            <a:t>01</a:t>
          </a:r>
        </a:p>
      </dsp:txBody>
      <dsp:txXfrm>
        <a:off x="3239" y="0"/>
        <a:ext cx="4980872" cy="1828881"/>
      </dsp:txXfrm>
    </dsp:sp>
    <dsp:sp modelId="{4BAFFF45-5A69-4F2E-9305-26EB7B078D6D}">
      <dsp:nvSpPr>
        <dsp:cNvPr id="0" name=""/>
        <dsp:cNvSpPr/>
      </dsp:nvSpPr>
      <dsp:spPr>
        <a:xfrm>
          <a:off x="5385822" y="0"/>
          <a:ext cx="4980872" cy="4572204"/>
        </a:xfrm>
        <a:prstGeom prst="rect">
          <a:avLst/>
        </a:prstGeom>
        <a:solidFill>
          <a:schemeClr val="accent5"/>
        </a:solidFill>
        <a:ln w="9525" cap="flat" cmpd="sng" algn="ctr">
          <a:solidFill>
            <a:schemeClr val="accent2">
              <a:hueOff val="-7341127"/>
              <a:satOff val="32393"/>
              <a:lumOff val="-5490"/>
              <a:alphaOff val="0"/>
            </a:schemeClr>
          </a:solidFill>
          <a:prstDash val="solid"/>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2">
              <a:hueOff val="-7341127"/>
              <a:satOff val="32393"/>
              <a:lumOff val="-5490"/>
              <a:alphaOff val="0"/>
              <a:shade val="35000"/>
              <a:satMod val="160000"/>
            </a:schemeClr>
          </a:contourClr>
        </a:sp3d>
      </dsp:spPr>
      <dsp:style>
        <a:lnRef idx="1">
          <a:scrgbClr r="0" g="0" b="0"/>
        </a:lnRef>
        <a:fillRef idx="3">
          <a:scrgbClr r="0" g="0" b="0"/>
        </a:fillRef>
        <a:effectRef idx="3">
          <a:scrgbClr r="0" g="0" b="0"/>
        </a:effectRef>
        <a:fontRef idx="minor">
          <a:schemeClr val="lt1"/>
        </a:fontRef>
      </dsp:style>
      <dsp:txBody>
        <a:bodyPr spcFirstLastPara="0" vert="horz" wrap="square" lIns="492000" tIns="0" rIns="492000" bIns="330200" numCol="1" spcCol="1270" anchor="t" anchorCtr="0">
          <a:noAutofit/>
        </a:bodyPr>
        <a:lstStyle/>
        <a:p>
          <a:pPr lvl="0" algn="l" defTabSz="1155700">
            <a:lnSpc>
              <a:spcPct val="90000"/>
            </a:lnSpc>
            <a:spcBef>
              <a:spcPct val="0"/>
            </a:spcBef>
            <a:spcAft>
              <a:spcPct val="35000"/>
            </a:spcAft>
          </a:pPr>
          <a:r>
            <a:rPr lang="en-US" sz="2600" kern="1200"/>
            <a:t>What happens where we don’t have labels for training </a:t>
          </a:r>
          <a:r>
            <a:rPr lang="en-US" sz="2600" b="1" kern="1200"/>
            <a:t>at all</a:t>
          </a:r>
          <a:r>
            <a:rPr lang="en-US" sz="2600" kern="1200"/>
            <a:t>?</a:t>
          </a:r>
        </a:p>
      </dsp:txBody>
      <dsp:txXfrm>
        <a:off x="5385822" y="1828881"/>
        <a:ext cx="4980872" cy="2743322"/>
      </dsp:txXfrm>
    </dsp:sp>
    <dsp:sp modelId="{88C1E71F-F8ED-4BEB-9369-248433792AA4}">
      <dsp:nvSpPr>
        <dsp:cNvPr id="0" name=""/>
        <dsp:cNvSpPr/>
      </dsp:nvSpPr>
      <dsp:spPr>
        <a:xfrm>
          <a:off x="5382582" y="0"/>
          <a:ext cx="4980872" cy="1828881"/>
        </a:xfrm>
        <a:prstGeom prst="rect">
          <a:avLst/>
        </a:prstGeom>
        <a:noFill/>
        <a:ln w="9525" cap="flat" cmpd="sng" algn="ctr">
          <a:noFill/>
          <a:prstDash val="solid"/>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dsp:spPr>
      <dsp:style>
        <a:lnRef idx="1">
          <a:scrgbClr r="0" g="0" b="0"/>
        </a:lnRef>
        <a:fillRef idx="3">
          <a:scrgbClr r="0" g="0" b="0"/>
        </a:fillRef>
        <a:effectRef idx="3">
          <a:scrgbClr r="0" g="0" b="0"/>
        </a:effectRef>
        <a:fontRef idx="minor">
          <a:schemeClr val="lt1"/>
        </a:fontRef>
      </dsp:style>
      <dsp:txBody>
        <a:bodyPr spcFirstLastPara="0" vert="horz" wrap="square" lIns="492000" tIns="165100" rIns="492000" bIns="165100" numCol="1" spcCol="1270" anchor="ctr" anchorCtr="0">
          <a:noAutofit/>
        </a:bodyPr>
        <a:lstStyle/>
        <a:p>
          <a:pPr lvl="0" algn="l" defTabSz="2933700">
            <a:lnSpc>
              <a:spcPct val="90000"/>
            </a:lnSpc>
            <a:spcBef>
              <a:spcPct val="0"/>
            </a:spcBef>
            <a:spcAft>
              <a:spcPct val="35000"/>
            </a:spcAft>
          </a:pPr>
          <a:r>
            <a:rPr lang="en-US" sz="6600" kern="1200"/>
            <a:t>02</a:t>
          </a:r>
        </a:p>
      </dsp:txBody>
      <dsp:txXfrm>
        <a:off x="5382582" y="0"/>
        <a:ext cx="4980872" cy="18288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1E91B-0FFA-4AE3-BA5E-C77FD6322215}">
      <dsp:nvSpPr>
        <dsp:cNvPr id="0" name=""/>
        <dsp:cNvSpPr/>
      </dsp:nvSpPr>
      <dsp:spPr>
        <a:xfrm>
          <a:off x="0" y="0"/>
          <a:ext cx="9720262" cy="0"/>
        </a:xfrm>
        <a:prstGeom prst="line">
          <a:avLst/>
        </a:prstGeom>
        <a:gradFill rotWithShape="0">
          <a:gsLst>
            <a:gs pos="0">
              <a:schemeClr val="accent6">
                <a:hueOff val="0"/>
                <a:satOff val="0"/>
                <a:lumOff val="0"/>
                <a:alphaOff val="0"/>
                <a:tint val="100000"/>
                <a:shade val="85000"/>
                <a:satMod val="100000"/>
                <a:lumMod val="100000"/>
              </a:schemeClr>
            </a:gs>
            <a:gs pos="100000">
              <a:schemeClr val="accent6">
                <a:hueOff val="0"/>
                <a:satOff val="0"/>
                <a:lumOff val="0"/>
                <a:alphaOff val="0"/>
                <a:tint val="90000"/>
                <a:shade val="100000"/>
                <a:satMod val="150000"/>
                <a:lumMod val="100000"/>
              </a:schemeClr>
            </a:gs>
          </a:gsLst>
          <a:path path="circle">
            <a:fillToRect l="100000" t="100000" r="100000" b="100000"/>
          </a:path>
        </a:gradFill>
        <a:ln w="9525" cap="flat" cmpd="sng" algn="ctr">
          <a:solidFill>
            <a:schemeClr val="accent6">
              <a:hueOff val="0"/>
              <a:satOff val="0"/>
              <a:lumOff val="0"/>
              <a:alphaOff val="0"/>
            </a:schemeClr>
          </a:solidFill>
          <a:prstDash val="solid"/>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6">
              <a:hueOff val="0"/>
              <a:satOff val="0"/>
              <a:lumOff val="0"/>
              <a:alphaOff val="0"/>
              <a:shade val="35000"/>
              <a:satMod val="160000"/>
            </a:schemeClr>
          </a:contourClr>
        </a:sp3d>
      </dsp:spPr>
      <dsp:style>
        <a:lnRef idx="1">
          <a:scrgbClr r="0" g="0" b="0"/>
        </a:lnRef>
        <a:fillRef idx="3">
          <a:scrgbClr r="0" g="0" b="0"/>
        </a:fillRef>
        <a:effectRef idx="3">
          <a:scrgbClr r="0" g="0" b="0"/>
        </a:effectRef>
        <a:fontRef idx="minor">
          <a:schemeClr val="lt1"/>
        </a:fontRef>
      </dsp:style>
    </dsp:sp>
    <dsp:sp modelId="{10B1310A-271B-4DE0-BBA2-0960515B4BC9}">
      <dsp:nvSpPr>
        <dsp:cNvPr id="0" name=""/>
        <dsp:cNvSpPr/>
      </dsp:nvSpPr>
      <dsp:spPr>
        <a:xfrm>
          <a:off x="0" y="0"/>
          <a:ext cx="9720262" cy="2011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lvl="0" algn="l" defTabSz="1955800">
            <a:lnSpc>
              <a:spcPct val="90000"/>
            </a:lnSpc>
            <a:spcBef>
              <a:spcPct val="0"/>
            </a:spcBef>
            <a:spcAft>
              <a:spcPct val="35000"/>
            </a:spcAft>
          </a:pPr>
          <a:r>
            <a:rPr lang="en-US" sz="4400" kern="1200" dirty="0"/>
            <a:t>Up until now we have </a:t>
          </a:r>
          <a:r>
            <a:rPr lang="en-US" sz="4400" kern="1200" dirty="0" smtClean="0"/>
            <a:t>encountered </a:t>
          </a:r>
          <a:r>
            <a:rPr lang="en-US" sz="4400" kern="1200" dirty="0"/>
            <a:t>mostly </a:t>
          </a:r>
          <a:r>
            <a:rPr lang="en-US" sz="4400" b="1" kern="1200" dirty="0"/>
            <a:t>Supervised Learning </a:t>
          </a:r>
          <a:r>
            <a:rPr lang="en-US" sz="4400" kern="1200" dirty="0"/>
            <a:t>problems and algorithms.</a:t>
          </a:r>
        </a:p>
      </dsp:txBody>
      <dsp:txXfrm>
        <a:off x="0" y="0"/>
        <a:ext cx="9720262" cy="2011362"/>
      </dsp:txXfrm>
    </dsp:sp>
    <dsp:sp modelId="{6D42FCC8-233D-48A5-9119-5D9B4D5D9151}">
      <dsp:nvSpPr>
        <dsp:cNvPr id="0" name=""/>
        <dsp:cNvSpPr/>
      </dsp:nvSpPr>
      <dsp:spPr>
        <a:xfrm>
          <a:off x="0" y="2011362"/>
          <a:ext cx="9720262" cy="0"/>
        </a:xfrm>
        <a:prstGeom prst="line">
          <a:avLst/>
        </a:prstGeom>
        <a:gradFill rotWithShape="0">
          <a:gsLst>
            <a:gs pos="0">
              <a:schemeClr val="accent6">
                <a:hueOff val="0"/>
                <a:satOff val="0"/>
                <a:lumOff val="0"/>
                <a:alphaOff val="0"/>
                <a:tint val="100000"/>
                <a:shade val="85000"/>
                <a:satMod val="100000"/>
                <a:lumMod val="100000"/>
              </a:schemeClr>
            </a:gs>
            <a:gs pos="100000">
              <a:schemeClr val="accent6">
                <a:hueOff val="0"/>
                <a:satOff val="0"/>
                <a:lumOff val="0"/>
                <a:alphaOff val="0"/>
                <a:tint val="90000"/>
                <a:shade val="100000"/>
                <a:satMod val="150000"/>
                <a:lumMod val="100000"/>
              </a:schemeClr>
            </a:gs>
          </a:gsLst>
          <a:path path="circle">
            <a:fillToRect l="100000" t="100000" r="100000" b="100000"/>
          </a:path>
        </a:gradFill>
        <a:ln w="9525" cap="flat" cmpd="sng" algn="ctr">
          <a:solidFill>
            <a:schemeClr val="accent6">
              <a:hueOff val="0"/>
              <a:satOff val="0"/>
              <a:lumOff val="0"/>
              <a:alphaOff val="0"/>
            </a:schemeClr>
          </a:solidFill>
          <a:prstDash val="solid"/>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6">
              <a:hueOff val="0"/>
              <a:satOff val="0"/>
              <a:lumOff val="0"/>
              <a:alphaOff val="0"/>
              <a:shade val="35000"/>
              <a:satMod val="160000"/>
            </a:schemeClr>
          </a:contourClr>
        </a:sp3d>
      </dsp:spPr>
      <dsp:style>
        <a:lnRef idx="1">
          <a:scrgbClr r="0" g="0" b="0"/>
        </a:lnRef>
        <a:fillRef idx="3">
          <a:scrgbClr r="0" g="0" b="0"/>
        </a:fillRef>
        <a:effectRef idx="3">
          <a:scrgbClr r="0" g="0" b="0"/>
        </a:effectRef>
        <a:fontRef idx="minor">
          <a:schemeClr val="lt1"/>
        </a:fontRef>
      </dsp:style>
    </dsp:sp>
    <dsp:sp modelId="{381CD45B-898C-4838-A216-1D8FA699CCAB}">
      <dsp:nvSpPr>
        <dsp:cNvPr id="0" name=""/>
        <dsp:cNvSpPr/>
      </dsp:nvSpPr>
      <dsp:spPr>
        <a:xfrm>
          <a:off x="0" y="2011362"/>
          <a:ext cx="9720262" cy="2011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lvl="0" algn="l" defTabSz="1955800">
            <a:lnSpc>
              <a:spcPct val="90000"/>
            </a:lnSpc>
            <a:spcBef>
              <a:spcPct val="0"/>
            </a:spcBef>
            <a:spcAft>
              <a:spcPct val="35000"/>
            </a:spcAft>
          </a:pPr>
          <a:endParaRPr lang="en-US" sz="4400" kern="1200" dirty="0"/>
        </a:p>
        <a:p>
          <a:pPr lvl="0" algn="l" defTabSz="1955800">
            <a:lnSpc>
              <a:spcPct val="90000"/>
            </a:lnSpc>
            <a:spcBef>
              <a:spcPct val="0"/>
            </a:spcBef>
            <a:spcAft>
              <a:spcPct val="35000"/>
            </a:spcAft>
          </a:pPr>
          <a:r>
            <a:rPr lang="en-US" sz="4400" kern="1200" dirty="0"/>
            <a:t>Lets talk about </a:t>
          </a:r>
          <a:r>
            <a:rPr lang="en-US" sz="4400" b="1" kern="1200" dirty="0"/>
            <a:t>Unsupervised Learning</a:t>
          </a:r>
          <a:endParaRPr lang="en-US" sz="4400" kern="1200" dirty="0"/>
        </a:p>
      </dsp:txBody>
      <dsp:txXfrm>
        <a:off x="0" y="2011362"/>
        <a:ext cx="9720262" cy="2011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EA05C-AFF3-4D79-B50D-505117A57984}">
      <dsp:nvSpPr>
        <dsp:cNvPr id="0" name=""/>
        <dsp:cNvSpPr/>
      </dsp:nvSpPr>
      <dsp:spPr>
        <a:xfrm>
          <a:off x="-136739" y="-100585"/>
          <a:ext cx="8809181" cy="2212567"/>
        </a:xfrm>
        <a:prstGeom prst="roundRect">
          <a:avLst>
            <a:gd name="adj" fmla="val 10000"/>
          </a:avLst>
        </a:prstGeom>
        <a:gradFill rotWithShape="0">
          <a:gsLst>
            <a:gs pos="0">
              <a:schemeClr val="accent4">
                <a:hueOff val="0"/>
                <a:satOff val="0"/>
                <a:lumOff val="0"/>
                <a:alphaOff val="0"/>
                <a:tint val="83000"/>
                <a:satMod val="100000"/>
                <a:lumMod val="100000"/>
              </a:schemeClr>
            </a:gs>
            <a:gs pos="100000">
              <a:schemeClr val="accent4">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a:t>Learning the identity function seems trivial, but with added constraints on the network (such as limiting the number of hidden neurons or regularization) we can learn information about the structure of the data.</a:t>
          </a:r>
        </a:p>
      </dsp:txBody>
      <dsp:txXfrm>
        <a:off x="-71935" y="-35781"/>
        <a:ext cx="6797762" cy="2082959"/>
      </dsp:txXfrm>
    </dsp:sp>
    <dsp:sp modelId="{15BCAC0F-A12E-4231-8453-C97EB212DC97}">
      <dsp:nvSpPr>
        <dsp:cNvPr id="0" name=""/>
        <dsp:cNvSpPr/>
      </dsp:nvSpPr>
      <dsp:spPr>
        <a:xfrm>
          <a:off x="1594779" y="2313083"/>
          <a:ext cx="8262222" cy="1810226"/>
        </a:xfrm>
        <a:prstGeom prst="roundRect">
          <a:avLst>
            <a:gd name="adj" fmla="val 10000"/>
          </a:avLst>
        </a:prstGeom>
        <a:gradFill rotWithShape="0">
          <a:gsLst>
            <a:gs pos="0">
              <a:schemeClr val="accent4">
                <a:hueOff val="0"/>
                <a:satOff val="0"/>
                <a:lumOff val="0"/>
                <a:alphaOff val="0"/>
                <a:tint val="83000"/>
                <a:satMod val="100000"/>
                <a:lumMod val="100000"/>
              </a:schemeClr>
            </a:gs>
            <a:gs pos="100000">
              <a:schemeClr val="accent4">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0970" tIns="140970" rIns="140970" bIns="140970" numCol="1" spcCol="1270" anchor="ctr" anchorCtr="0">
          <a:noAutofit/>
        </a:bodyPr>
        <a:lstStyle/>
        <a:p>
          <a:pPr lvl="0" algn="l" defTabSz="1644650">
            <a:lnSpc>
              <a:spcPct val="90000"/>
            </a:lnSpc>
            <a:spcBef>
              <a:spcPct val="0"/>
            </a:spcBef>
            <a:spcAft>
              <a:spcPct val="35000"/>
            </a:spcAft>
          </a:pPr>
          <a:r>
            <a:rPr lang="en-US" sz="3700" kern="1200"/>
            <a:t>Trying to capture the distribution of the data (data specific!)</a:t>
          </a:r>
        </a:p>
      </dsp:txBody>
      <dsp:txXfrm>
        <a:off x="1647799" y="2366103"/>
        <a:ext cx="5521496" cy="1704186"/>
      </dsp:txXfrm>
    </dsp:sp>
    <dsp:sp modelId="{4174D112-9131-4752-91FE-B7487F47660F}">
      <dsp:nvSpPr>
        <dsp:cNvPr id="0" name=""/>
        <dsp:cNvSpPr/>
      </dsp:nvSpPr>
      <dsp:spPr>
        <a:xfrm>
          <a:off x="7222315" y="1523624"/>
          <a:ext cx="1176647" cy="1176647"/>
        </a:xfrm>
        <a:prstGeom prst="downArrow">
          <a:avLst>
            <a:gd name="adj1" fmla="val 55000"/>
            <a:gd name="adj2" fmla="val 45000"/>
          </a:avLst>
        </a:prstGeom>
        <a:solidFill>
          <a:schemeClr val="accent4">
            <a:alpha val="90000"/>
            <a:tint val="40000"/>
            <a:hueOff val="0"/>
            <a:satOff val="0"/>
            <a:lumOff val="0"/>
            <a:alphaOff val="0"/>
          </a:schemeClr>
        </a:solidFill>
        <a:ln w="9525"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7487061" y="1523624"/>
        <a:ext cx="647155" cy="885427"/>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xmlns="">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DACE64E0-F2EB-4ABA-86E6-6F0747BB6FA5}" type="datetimeFigureOut">
              <a:rPr lang="he-IL" smtClean="0"/>
              <a:t>י׳/אייר/תשע״ט</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41C1DD8-96CF-4736-A9E0-9F21D2A39784}" type="slidenum">
              <a:rPr lang="he-IL" smtClean="0"/>
              <a:t>‹#›</a:t>
            </a:fld>
            <a:endParaRPr lang="he-IL"/>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481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CE64E0-F2EB-4ABA-86E6-6F0747BB6FA5}" type="datetimeFigureOut">
              <a:rPr lang="he-IL" smtClean="0"/>
              <a:t>י׳/אייר/תשע״ט</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289166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CE64E0-F2EB-4ABA-86E6-6F0747BB6FA5}" type="datetimeFigureOut">
              <a:rPr lang="he-IL" smtClean="0"/>
              <a:t>י׳/אייר/תשע״ט</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41C1DD8-96CF-4736-A9E0-9F21D2A39784}" type="slidenum">
              <a:rPr lang="he-IL" smtClean="0"/>
              <a:t>‹#›</a:t>
            </a:fld>
            <a:endParaRPr lang="he-IL"/>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652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CE64E0-F2EB-4ABA-86E6-6F0747BB6FA5}" type="datetimeFigureOut">
              <a:rPr lang="he-IL" smtClean="0"/>
              <a:t>י׳/אייר/תשע״ט</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1583435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ACE64E0-F2EB-4ABA-86E6-6F0747BB6FA5}" type="datetimeFigureOut">
              <a:rPr lang="he-IL" smtClean="0"/>
              <a:t>י׳/אייר/תשע״ט</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41C1DD8-96CF-4736-A9E0-9F21D2A39784}" type="slidenum">
              <a:rPr lang="he-IL" smtClean="0"/>
              <a:t>‹#›</a:t>
            </a:fld>
            <a:endParaRPr lang="he-IL"/>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712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CE64E0-F2EB-4ABA-86E6-6F0747BB6FA5}" type="datetimeFigureOut">
              <a:rPr lang="he-IL" smtClean="0"/>
              <a:t>י׳/אייר/תשע״ט</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320982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CE64E0-F2EB-4ABA-86E6-6F0747BB6FA5}" type="datetimeFigureOut">
              <a:rPr lang="he-IL" smtClean="0"/>
              <a:t>י׳/אייר/תשע״ט</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2800047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CE64E0-F2EB-4ABA-86E6-6F0747BB6FA5}" type="datetimeFigureOut">
              <a:rPr lang="he-IL" smtClean="0"/>
              <a:t>י׳/אייר/תשע״ט</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778455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CE64E0-F2EB-4ABA-86E6-6F0747BB6FA5}" type="datetimeFigureOut">
              <a:rPr lang="he-IL" smtClean="0"/>
              <a:t>י׳/אייר/תשע״ט</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1727364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ACE64E0-F2EB-4ABA-86E6-6F0747BB6FA5}" type="datetimeFigureOut">
              <a:rPr lang="he-IL" smtClean="0"/>
              <a:t>י׳/אייר/תשע״ט</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2687578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ACE64E0-F2EB-4ABA-86E6-6F0747BB6FA5}" type="datetimeFigureOut">
              <a:rPr lang="he-IL" smtClean="0"/>
              <a:t>י׳/אייר/תשע״ט</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41C1DD8-96CF-4736-A9E0-9F21D2A39784}" type="slidenum">
              <a:rPr lang="he-IL" smtClean="0"/>
              <a:t>‹#›</a:t>
            </a:fld>
            <a:endParaRPr lang="he-IL"/>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223151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DACE64E0-F2EB-4ABA-86E6-6F0747BB6FA5}" type="datetimeFigureOut">
              <a:rPr lang="he-IL" smtClean="0"/>
              <a:t>י׳/אייר/תשע״ט</a:t>
            </a:fld>
            <a:endParaRPr lang="he-IL"/>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he-IL"/>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E41C1DD8-96CF-4736-A9E0-9F21D2A39784}" type="slidenum">
              <a:rPr lang="he-IL" smtClean="0"/>
              <a:t>‹#›</a:t>
            </a:fld>
            <a:endParaRPr lang="he-IL"/>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02063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00.png"/><Relationship Id="rId5" Type="http://schemas.openxmlformats.org/officeDocument/2006/relationships/image" Target="../media/image110.png"/><Relationship Id="rId6" Type="http://schemas.openxmlformats.org/officeDocument/2006/relationships/image" Target="../media/image12.png"/><Relationship Id="rId7" Type="http://schemas.openxmlformats.org/officeDocument/2006/relationships/image" Target="../media/image13.png"/><Relationship Id="rId10" Type="http://schemas.openxmlformats.org/officeDocument/2006/relationships/image" Target="../media/image14.png"/><Relationship Id="rId9"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s.stanford.edu/people/karpathy/convnetjs/demo/autoencoder.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png"/><Relationship Id="rId11"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6.xml.rels><?xml version="1.0" encoding="UTF-8" standalone="yes"?>
<Relationships xmlns="http://schemas.openxmlformats.org/package/2006/relationships"><Relationship Id="rId4" Type="http://schemas.openxmlformats.org/officeDocument/2006/relationships/image" Target="../media/image430.png"/><Relationship Id="rId5" Type="http://schemas.openxmlformats.org/officeDocument/2006/relationships/image" Target="../media/image433.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1.png"/><Relationship Id="rId3" Type="http://schemas.openxmlformats.org/officeDocument/2006/relationships/image" Target="../media/image361.png"/></Relationships>
</file>

<file path=ppt/slides/_rels/slide41.xml.rels><?xml version="1.0" encoding="UTF-8" standalone="yes"?>
<Relationships xmlns="http://schemas.openxmlformats.org/package/2006/relationships"><Relationship Id="rId4" Type="http://schemas.openxmlformats.org/officeDocument/2006/relationships/image" Target="../media/image160.png"/><Relationship Id="rId5" Type="http://schemas.openxmlformats.org/officeDocument/2006/relationships/image" Target="../media/image180.png"/><Relationship Id="rId6" Type="http://schemas.openxmlformats.org/officeDocument/2006/relationships/image" Target="../media/image190.png"/><Relationship Id="rId7" Type="http://schemas.openxmlformats.org/officeDocument/2006/relationships/image" Target="../media/image200.png"/><Relationship Id="rId8" Type="http://schemas.openxmlformats.org/officeDocument/2006/relationships/image" Target="../media/image491.png"/><Relationship Id="rId9"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image" Target="../media/image342.png"/></Relationships>
</file>

<file path=ppt/slides/_rels/slide42.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250.png"/><Relationship Id="rId5" Type="http://schemas.openxmlformats.org/officeDocument/2006/relationships/image" Target="../media/image260.png"/><Relationship Id="rId6" Type="http://schemas.openxmlformats.org/officeDocument/2006/relationships/image" Target="../media/image371.png"/><Relationship Id="rId7" Type="http://schemas.openxmlformats.org/officeDocument/2006/relationships/image" Target="../media/image280.png"/><Relationship Id="rId8" Type="http://schemas.openxmlformats.org/officeDocument/2006/relationships/image" Target="../media/image290.png"/><Relationship Id="rId9" Type="http://schemas.openxmlformats.org/officeDocument/2006/relationships/image" Target="../media/image300.png"/><Relationship Id="rId10" Type="http://schemas.openxmlformats.org/officeDocument/2006/relationships/image" Target="../media/image380.png"/><Relationship Id="rId1" Type="http://schemas.openxmlformats.org/officeDocument/2006/relationships/slideLayout" Target="../slideLayouts/slideLayout2.xml"/><Relationship Id="rId2" Type="http://schemas.openxmlformats.org/officeDocument/2006/relationships/image" Target="../media/image230.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421.png"/><Relationship Id="rId1" Type="http://schemas.openxmlformats.org/officeDocument/2006/relationships/slideLayout" Target="../slideLayouts/slideLayout2.xml"/><Relationship Id="rId2" Type="http://schemas.openxmlformats.org/officeDocument/2006/relationships/image" Target="../media/image390.png"/></Relationships>
</file>

<file path=ppt/slides/_rels/slide44.xml.rels><?xml version="1.0" encoding="UTF-8" standalone="yes"?>
<Relationships xmlns="http://schemas.openxmlformats.org/package/2006/relationships"><Relationship Id="rId3" Type="http://schemas.openxmlformats.org/officeDocument/2006/relationships/image" Target="../media/image432.png"/><Relationship Id="rId4" Type="http://schemas.openxmlformats.org/officeDocument/2006/relationships/image" Target="../media/image440.png"/><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470.png"/><Relationship Id="rId1" Type="http://schemas.openxmlformats.org/officeDocument/2006/relationships/slideLayout" Target="../slideLayouts/slideLayout2.xml"/><Relationship Id="rId2" Type="http://schemas.openxmlformats.org/officeDocument/2006/relationships/image" Target="../media/image450.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490.png"/><Relationship Id="rId5"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480.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4.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0.png"/><Relationship Id="rId3" Type="http://schemas.openxmlformats.org/officeDocument/2006/relationships/image" Target="../media/image431.png"/></Relationships>
</file>

<file path=ppt/slides/_rels/slide53.xml.rels><?xml version="1.0" encoding="UTF-8" standalone="yes"?>
<Relationships xmlns="http://schemas.openxmlformats.org/package/2006/relationships"><Relationship Id="rId9" Type="http://schemas.openxmlformats.org/officeDocument/2006/relationships/image" Target="../media/image66.png"/><Relationship Id="rId4" Type="http://schemas.openxmlformats.org/officeDocument/2006/relationships/image" Target="../media/image100.png"/><Relationship Id="rId10" Type="http://schemas.openxmlformats.org/officeDocument/2006/relationships/image" Target="../media/image67.png"/><Relationship Id="rId7" Type="http://schemas.openxmlformats.org/officeDocument/2006/relationships/image" Target="../media/image13.png"/><Relationship Id="rId1" Type="http://schemas.openxmlformats.org/officeDocument/2006/relationships/slideLayout" Target="../slideLayouts/slideLayout2.xml"/><Relationship Id="rId8" Type="http://schemas.openxmlformats.org/officeDocument/2006/relationships/image" Target="../media/image510.png"/></Relationships>
</file>

<file path=ppt/slides/_rels/slide54.xml.rels><?xml version="1.0" encoding="UTF-8" standalone="yes"?>
<Relationships xmlns="http://schemas.openxmlformats.org/package/2006/relationships"><Relationship Id="rId10" Type="http://schemas.openxmlformats.org/officeDocument/2006/relationships/image" Target="../media/image69.png"/><Relationship Id="rId11" Type="http://schemas.openxmlformats.org/officeDocument/2006/relationships/image" Target="../media/image70.png"/><Relationship Id="rId9" Type="http://schemas.openxmlformats.org/officeDocument/2006/relationships/image" Target="../media/image68.png"/><Relationship Id="rId7" Type="http://schemas.openxmlformats.org/officeDocument/2006/relationships/image" Target="../media/image13.png"/><Relationship Id="rId8" Type="http://schemas.openxmlformats.org/officeDocument/2006/relationships/image" Target="../media/image510.png"/><Relationship Id="rId12" Type="http://schemas.openxmlformats.org/officeDocument/2006/relationships/image" Target="../media/image71.png"/><Relationship Id="rId13" Type="http://schemas.openxmlformats.org/officeDocument/2006/relationships/image" Target="../media/image7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9" Type="http://schemas.openxmlformats.org/officeDocument/2006/relationships/image" Target="../media/image68.png"/><Relationship Id="rId10" Type="http://schemas.openxmlformats.org/officeDocument/2006/relationships/image" Target="../media/image69.png"/><Relationship Id="rId11" Type="http://schemas.openxmlformats.org/officeDocument/2006/relationships/image" Target="../media/image73.png"/><Relationship Id="rId7" Type="http://schemas.openxmlformats.org/officeDocument/2006/relationships/image" Target="../media/image13.png"/><Relationship Id="rId1" Type="http://schemas.openxmlformats.org/officeDocument/2006/relationships/slideLayout" Target="../slideLayouts/slideLayout2.xml"/><Relationship Id="rId8" Type="http://schemas.openxmlformats.org/officeDocument/2006/relationships/image" Target="../media/image510.png"/></Relationships>
</file>

<file path=ppt/slides/_rels/slide56.xml.rels><?xml version="1.0" encoding="UTF-8" standalone="yes"?>
<Relationships xmlns="http://schemas.openxmlformats.org/package/2006/relationships"><Relationship Id="rId3" Type="http://schemas.openxmlformats.org/officeDocument/2006/relationships/image" Target="../media/image340.png"/><Relationship Id="rId4" Type="http://schemas.openxmlformats.org/officeDocument/2006/relationships/image" Target="../media/image350.png"/><Relationship Id="rId5" Type="http://schemas.openxmlformats.org/officeDocument/2006/relationships/image" Target="../media/image360.png"/><Relationship Id="rId6" Type="http://schemas.openxmlformats.org/officeDocument/2006/relationships/image" Target="../media/image370.png"/><Relationship Id="rId1" Type="http://schemas.openxmlformats.org/officeDocument/2006/relationships/slideLayout" Target="../slideLayouts/slideLayout2.xml"/><Relationship Id="rId2" Type="http://schemas.openxmlformats.org/officeDocument/2006/relationships/image" Target="../media/image581.png"/></Relationships>
</file>

<file path=ppt/slides/_rels/slide57.xml.rels><?xml version="1.0" encoding="UTF-8" standalone="yes"?>
<Relationships xmlns="http://schemas.openxmlformats.org/package/2006/relationships"><Relationship Id="rId3" Type="http://schemas.openxmlformats.org/officeDocument/2006/relationships/image" Target="../media/image340.png"/><Relationship Id="rId4" Type="http://schemas.openxmlformats.org/officeDocument/2006/relationships/image" Target="../media/image350.png"/><Relationship Id="rId5" Type="http://schemas.openxmlformats.org/officeDocument/2006/relationships/image" Target="../media/image360.png"/><Relationship Id="rId6" Type="http://schemas.openxmlformats.org/officeDocument/2006/relationships/image" Target="../media/image3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0.png"/><Relationship Id="rId3" Type="http://schemas.openxmlformats.org/officeDocument/2006/relationships/image" Target="../media/image59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0.png"/></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deeplearningbook.org/contents/autoencoders.html" TargetMode="External"/><Relationship Id="rId4" Type="http://schemas.openxmlformats.org/officeDocument/2006/relationships/hyperlink" Target="http://deeplearning.net/tutorial/dA.html" TargetMode="External"/><Relationship Id="rId5" Type="http://schemas.openxmlformats.org/officeDocument/2006/relationships/hyperlink" Target="http://ufldl.stanford.edu/tutorial/unsupervised/Autoencoders/" TargetMode="External"/><Relationship Id="rId6" Type="http://schemas.openxmlformats.org/officeDocument/2006/relationships/hyperlink" Target="http://ufldl.stanford.edu/wiki/index.php/Stacked_Autoencoders" TargetMode="External"/><Relationship Id="rId7" Type="http://schemas.openxmlformats.org/officeDocument/2006/relationships/hyperlink" Target="http://www.jmlr.org/papers/volume11/vincent10a/vincent10a.pdf" TargetMode="External"/><Relationship Id="rId8" Type="http://schemas.openxmlformats.org/officeDocument/2006/relationships/hyperlink" Target="https://codeburst.io/deep-learning-types-and-autoencoders-a40ee6754663" TargetMode="External"/><Relationship Id="rId1" Type="http://schemas.openxmlformats.org/officeDocument/2006/relationships/slideLayout" Target="../slideLayouts/slideLayout2.xml"/><Relationship Id="rId2" Type="http://schemas.openxmlformats.org/officeDocument/2006/relationships/hyperlink" Target="https://arxiv.org/pdf/1206.5538.pdf" TargetMode="Externa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8EAE44-B5CB-4B03-B984-7C0B4E59B9C8}"/>
              </a:ext>
            </a:extLst>
          </p:cNvPr>
          <p:cNvSpPr>
            <a:spLocks noGrp="1"/>
          </p:cNvSpPr>
          <p:nvPr>
            <p:ph type="ctrTitle"/>
          </p:nvPr>
        </p:nvSpPr>
        <p:spPr/>
        <p:txBody>
          <a:bodyPr>
            <a:normAutofit/>
          </a:bodyPr>
          <a:lstStyle/>
          <a:p>
            <a:r>
              <a:rPr lang="en-US" sz="8000" dirty="0"/>
              <a:t>Autoencoders	</a:t>
            </a:r>
            <a:endParaRPr lang="he-IL" sz="8000" dirty="0"/>
          </a:p>
        </p:txBody>
      </p:sp>
      <p:sp>
        <p:nvSpPr>
          <p:cNvPr id="3" name="Subtitle 2">
            <a:extLst>
              <a:ext uri="{FF2B5EF4-FFF2-40B4-BE49-F238E27FC236}">
                <a16:creationId xmlns="" xmlns:a16="http://schemas.microsoft.com/office/drawing/2014/main" id="{38140BFA-FDEC-488A-9463-E7C799198FEC}"/>
              </a:ext>
            </a:extLst>
          </p:cNvPr>
          <p:cNvSpPr>
            <a:spLocks noGrp="1"/>
          </p:cNvSpPr>
          <p:nvPr>
            <p:ph type="subTitle" idx="1"/>
          </p:nvPr>
        </p:nvSpPr>
        <p:spPr>
          <a:xfrm>
            <a:off x="8610599" y="4960137"/>
            <a:ext cx="3500337" cy="1463040"/>
          </a:xfrm>
        </p:spPr>
        <p:txBody>
          <a:bodyPr>
            <a:normAutofit fontScale="77500" lnSpcReduction="20000"/>
          </a:bodyPr>
          <a:lstStyle/>
          <a:p>
            <a:r>
              <a:rPr lang="en-US" altLang="zh-CN" sz="3800" dirty="0" smtClean="0"/>
              <a:t>Shangsong</a:t>
            </a:r>
            <a:r>
              <a:rPr lang="zh-CN" altLang="en-US" sz="3800" dirty="0" smtClean="0"/>
              <a:t> </a:t>
            </a:r>
            <a:r>
              <a:rPr lang="en-US" altLang="zh-CN" sz="3800" dirty="0" smtClean="0"/>
              <a:t>Liang</a:t>
            </a:r>
            <a:endParaRPr lang="zh-CN" altLang="en-US" sz="3800" dirty="0" smtClean="0"/>
          </a:p>
          <a:p>
            <a:r>
              <a:rPr lang="en-US" altLang="zh-CN" sz="3800" dirty="0" smtClean="0"/>
              <a:t>Sun</a:t>
            </a:r>
            <a:r>
              <a:rPr lang="zh-CN" altLang="en-US" sz="3800" dirty="0" smtClean="0"/>
              <a:t> </a:t>
            </a:r>
            <a:r>
              <a:rPr lang="en-US" altLang="zh-CN" sz="3800" dirty="0" err="1" smtClean="0"/>
              <a:t>Yat-sen</a:t>
            </a:r>
            <a:r>
              <a:rPr lang="zh-CN" altLang="en-US" sz="3800" dirty="0" smtClean="0"/>
              <a:t> </a:t>
            </a:r>
            <a:r>
              <a:rPr lang="en-US" altLang="zh-CN" sz="3800" dirty="0" smtClean="0"/>
              <a:t>University</a:t>
            </a:r>
            <a:endParaRPr lang="zh-CN" altLang="en-US" sz="3800" dirty="0" smtClean="0"/>
          </a:p>
          <a:p>
            <a:endParaRPr lang="zh-CN" altLang="en-US" sz="1600" dirty="0" smtClean="0"/>
          </a:p>
          <a:p>
            <a:r>
              <a:rPr lang="en-US" altLang="zh-CN" sz="1600" dirty="0" smtClean="0"/>
              <a:t>Originally</a:t>
            </a:r>
            <a:r>
              <a:rPr lang="zh-CN" altLang="en-US" sz="1600" dirty="0" smtClean="0"/>
              <a:t> </a:t>
            </a:r>
            <a:r>
              <a:rPr lang="en-US" altLang="zh-CN" sz="1600" dirty="0" smtClean="0"/>
              <a:t>produced</a:t>
            </a:r>
            <a:r>
              <a:rPr lang="zh-CN" altLang="en-US" sz="1600" dirty="0" smtClean="0"/>
              <a:t> </a:t>
            </a:r>
            <a:r>
              <a:rPr lang="en-US" altLang="zh-CN" sz="1600" dirty="0" err="1" smtClean="0"/>
              <a:t>by</a:t>
            </a:r>
            <a:r>
              <a:rPr lang="en-US" sz="1600" dirty="0" err="1" smtClean="0"/>
              <a:t>Guy</a:t>
            </a:r>
            <a:r>
              <a:rPr lang="en-US" sz="1600" dirty="0" smtClean="0"/>
              <a:t> </a:t>
            </a:r>
            <a:r>
              <a:rPr lang="en-US" sz="1600" dirty="0"/>
              <a:t>Golan </a:t>
            </a:r>
          </a:p>
        </p:txBody>
      </p:sp>
    </p:spTree>
    <p:extLst>
      <p:ext uri="{BB962C8B-B14F-4D97-AF65-F5344CB8AC3E}">
        <p14:creationId xmlns:p14="http://schemas.microsoft.com/office/powerpoint/2010/main" val="23930849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7CCB02-4EF5-4B50-B3A2-9F94294E9EAF}"/>
              </a:ext>
            </a:extLst>
          </p:cNvPr>
          <p:cNvSpPr>
            <a:spLocks noGrp="1"/>
          </p:cNvSpPr>
          <p:nvPr>
            <p:ph type="title"/>
          </p:nvPr>
        </p:nvSpPr>
        <p:spPr>
          <a:xfrm>
            <a:off x="1066800" y="920539"/>
            <a:ext cx="10058400" cy="630170"/>
          </a:xfrm>
        </p:spPr>
        <p:txBody>
          <a:bodyPr>
            <a:normAutofit fontScale="90000"/>
          </a:bodyPr>
          <a:lstStyle/>
          <a:p>
            <a:r>
              <a:rPr lang="en-US" dirty="0"/>
              <a:t>Unsupervised Learning </a:t>
            </a:r>
            <a:endParaRPr lang="he-IL" dirty="0"/>
          </a:p>
        </p:txBody>
      </p:sp>
      <p:sp>
        <p:nvSpPr>
          <p:cNvPr id="4" name="Content Placeholder 2">
            <a:extLst>
              <a:ext uri="{FF2B5EF4-FFF2-40B4-BE49-F238E27FC236}">
                <a16:creationId xmlns="" xmlns:a16="http://schemas.microsoft.com/office/drawing/2014/main" id="{548F828B-2030-4ABC-8E2F-EF4A6B94015A}"/>
              </a:ext>
            </a:extLst>
          </p:cNvPr>
          <p:cNvSpPr txBox="1">
            <a:spLocks/>
          </p:cNvSpPr>
          <p:nvPr/>
        </p:nvSpPr>
        <p:spPr>
          <a:xfrm>
            <a:off x="1371099" y="2547333"/>
            <a:ext cx="10576221" cy="4119970"/>
          </a:xfrm>
          <a:prstGeom prst="rect">
            <a:avLst/>
          </a:prstGeom>
        </p:spPr>
        <p:txBody>
          <a:bodyPr vert="horz" lIns="0" tIns="45720" rIns="0" bIns="45720" rtlCol="0">
            <a:noAutofit/>
          </a:bodyPr>
          <a:lstStyle>
            <a:lvl1pPr marL="91440" indent="-91440" algn="r" defTabSz="914400" rtl="1"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r" defTabSz="914400" rtl="1"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l">
              <a:buNone/>
            </a:pPr>
            <a:r>
              <a:rPr lang="en-US" sz="2800" dirty="0"/>
              <a:t> </a:t>
            </a:r>
          </a:p>
          <a:p>
            <a:pPr algn="l"/>
            <a:r>
              <a:rPr lang="en-US" sz="3200" dirty="0">
                <a:solidFill>
                  <a:schemeClr val="tx1"/>
                </a:solidFill>
              </a:rPr>
              <a:t>Examples: Clustering, </a:t>
            </a:r>
            <a:r>
              <a:rPr lang="en-US" sz="3200" b="1" dirty="0">
                <a:solidFill>
                  <a:schemeClr val="tx1"/>
                </a:solidFill>
              </a:rPr>
              <a:t>Compression</a:t>
            </a:r>
            <a:r>
              <a:rPr lang="en-US" sz="3200" dirty="0">
                <a:solidFill>
                  <a:schemeClr val="tx1"/>
                </a:solidFill>
              </a:rPr>
              <a:t>, </a:t>
            </a:r>
            <a:r>
              <a:rPr lang="en-US" sz="3200" b="1" dirty="0">
                <a:solidFill>
                  <a:schemeClr val="tx1"/>
                </a:solidFill>
              </a:rPr>
              <a:t>Feature &amp; Representation learning, Dimensionality reduction</a:t>
            </a:r>
            <a:r>
              <a:rPr lang="en-US" sz="3200" dirty="0">
                <a:solidFill>
                  <a:schemeClr val="tx1"/>
                </a:solidFill>
              </a:rPr>
              <a:t>, Generative models ,etc. </a:t>
            </a:r>
          </a:p>
        </p:txBody>
      </p:sp>
    </p:spTree>
    <p:extLst>
      <p:ext uri="{BB962C8B-B14F-4D97-AF65-F5344CB8AC3E}">
        <p14:creationId xmlns:p14="http://schemas.microsoft.com/office/powerpoint/2010/main" val="15466329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7CCB02-4EF5-4B50-B3A2-9F94294E9EAF}"/>
              </a:ext>
            </a:extLst>
          </p:cNvPr>
          <p:cNvSpPr>
            <a:spLocks noGrp="1"/>
          </p:cNvSpPr>
          <p:nvPr>
            <p:ph type="title"/>
          </p:nvPr>
        </p:nvSpPr>
        <p:spPr>
          <a:xfrm>
            <a:off x="1066800" y="920539"/>
            <a:ext cx="10058400" cy="630170"/>
          </a:xfrm>
        </p:spPr>
        <p:txBody>
          <a:bodyPr>
            <a:normAutofit fontScale="90000"/>
          </a:bodyPr>
          <a:lstStyle/>
          <a:p>
            <a:r>
              <a:rPr lang="en-US" dirty="0"/>
              <a:t>PCA – Principal Component analysis </a:t>
            </a:r>
            <a:endParaRPr lang="he-IL" dirty="0"/>
          </a:p>
        </p:txBody>
      </p:sp>
      <p:sp>
        <p:nvSpPr>
          <p:cNvPr id="4" name="Content Placeholder 2">
            <a:extLst>
              <a:ext uri="{FF2B5EF4-FFF2-40B4-BE49-F238E27FC236}">
                <a16:creationId xmlns="" xmlns:a16="http://schemas.microsoft.com/office/drawing/2014/main" id="{548F828B-2030-4ABC-8E2F-EF4A6B94015A}"/>
              </a:ext>
            </a:extLst>
          </p:cNvPr>
          <p:cNvSpPr txBox="1">
            <a:spLocks/>
          </p:cNvSpPr>
          <p:nvPr/>
        </p:nvSpPr>
        <p:spPr>
          <a:xfrm>
            <a:off x="1371099" y="2547333"/>
            <a:ext cx="10576221" cy="4119970"/>
          </a:xfrm>
          <a:prstGeom prst="rect">
            <a:avLst/>
          </a:prstGeom>
        </p:spPr>
        <p:txBody>
          <a:bodyPr vert="horz" lIns="0" tIns="45720" rIns="0" bIns="45720" rtlCol="0">
            <a:noAutofit/>
          </a:bodyPr>
          <a:lstStyle>
            <a:lvl1pPr marL="91440" indent="-91440" algn="r" defTabSz="914400" rtl="1"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r" defTabSz="914400" rtl="1"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l">
              <a:buNone/>
            </a:pPr>
            <a:r>
              <a:rPr lang="en-US" sz="2800" dirty="0"/>
              <a:t> </a:t>
            </a:r>
          </a:p>
        </p:txBody>
      </p:sp>
      <p:sp>
        <p:nvSpPr>
          <p:cNvPr id="3" name="TextBox 2">
            <a:extLst>
              <a:ext uri="{FF2B5EF4-FFF2-40B4-BE49-F238E27FC236}">
                <a16:creationId xmlns="" xmlns:a16="http://schemas.microsoft.com/office/drawing/2014/main" id="{9A65E700-C5DA-4B97-B52A-4C435BA250ED}"/>
              </a:ext>
            </a:extLst>
          </p:cNvPr>
          <p:cNvSpPr txBox="1"/>
          <p:nvPr/>
        </p:nvSpPr>
        <p:spPr>
          <a:xfrm>
            <a:off x="311792" y="2093648"/>
            <a:ext cx="5374547" cy="3539430"/>
          </a:xfrm>
          <a:prstGeom prst="rect">
            <a:avLst/>
          </a:prstGeom>
          <a:noFill/>
        </p:spPr>
        <p:txBody>
          <a:bodyPr wrap="square" rtlCol="1">
            <a:spAutoFit/>
          </a:bodyPr>
          <a:lstStyle/>
          <a:p>
            <a:pPr marL="285750" indent="-285750">
              <a:buFontTx/>
              <a:buChar char="-"/>
            </a:pPr>
            <a:r>
              <a:rPr lang="en-US" sz="3200" dirty="0"/>
              <a:t>Statistical approach for data compression and visualization</a:t>
            </a:r>
          </a:p>
          <a:p>
            <a:pPr marL="285750" indent="-285750">
              <a:buFontTx/>
              <a:buChar char="-"/>
            </a:pPr>
            <a:r>
              <a:rPr lang="en-US" sz="3200" dirty="0"/>
              <a:t>Invented by Karl Pearson in 1901</a:t>
            </a:r>
          </a:p>
          <a:p>
            <a:pPr marL="285750" indent="-285750">
              <a:buFontTx/>
              <a:buChar char="-"/>
            </a:pPr>
            <a:endParaRPr lang="en-US" sz="3200" dirty="0"/>
          </a:p>
          <a:p>
            <a:pPr marL="285750" indent="-285750">
              <a:buFontTx/>
              <a:buChar char="-"/>
            </a:pPr>
            <a:r>
              <a:rPr lang="en-US" sz="3200" dirty="0"/>
              <a:t>Weakness: linear components only.</a:t>
            </a:r>
          </a:p>
        </p:txBody>
      </p:sp>
      <p:pic>
        <p:nvPicPr>
          <p:cNvPr id="6" name="Picture 5">
            <a:extLst>
              <a:ext uri="{FF2B5EF4-FFF2-40B4-BE49-F238E27FC236}">
                <a16:creationId xmlns="" xmlns:a16="http://schemas.microsoft.com/office/drawing/2014/main" id="{77B9A344-5C6F-4878-A949-0F7824D7A9F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51146"/>
          <a:stretch/>
        </p:blipFill>
        <p:spPr>
          <a:xfrm>
            <a:off x="5924025" y="1327903"/>
            <a:ext cx="5956183" cy="5070921"/>
          </a:xfrm>
          <a:prstGeom prst="rect">
            <a:avLst/>
          </a:prstGeom>
        </p:spPr>
      </p:pic>
    </p:spTree>
    <p:extLst>
      <p:ext uri="{BB962C8B-B14F-4D97-AF65-F5344CB8AC3E}">
        <p14:creationId xmlns:p14="http://schemas.microsoft.com/office/powerpoint/2010/main" val="27757073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D45865-3C21-4220-ADC5-E150CFECE263}"/>
              </a:ext>
            </a:extLst>
          </p:cNvPr>
          <p:cNvSpPr>
            <a:spLocks noGrp="1"/>
          </p:cNvSpPr>
          <p:nvPr>
            <p:ph type="title"/>
          </p:nvPr>
        </p:nvSpPr>
        <p:spPr>
          <a:xfrm>
            <a:off x="1024033" y="549275"/>
            <a:ext cx="9720072" cy="1499616"/>
          </a:xfrm>
        </p:spPr>
        <p:txBody>
          <a:bodyPr/>
          <a:lstStyle/>
          <a:p>
            <a:r>
              <a:rPr lang="en-US" dirty="0"/>
              <a:t>Traditional Autoencoder</a:t>
            </a:r>
            <a:endParaRPr lang="he-IL" dirty="0"/>
          </a:p>
        </p:txBody>
      </p:sp>
      <p:pic>
        <p:nvPicPr>
          <p:cNvPr id="2050" name="Picture 2" descr="http://ufldl.stanford.edu/tutorial/images/Autoencoder636.png">
            <a:extLst>
              <a:ext uri="{FF2B5EF4-FFF2-40B4-BE49-F238E27FC236}">
                <a16:creationId xmlns="" xmlns:a16="http://schemas.microsoft.com/office/drawing/2014/main" id="{EA81A3E7-1070-42B2-9319-31CB6F0DA68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352800" y="1514212"/>
            <a:ext cx="4648105" cy="51758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34AB3C71-268B-465A-B22B-0E3AB851585D}"/>
                  </a:ext>
                </a:extLst>
              </p:cNvPr>
              <p:cNvSpPr txBox="1"/>
              <p:nvPr/>
            </p:nvSpPr>
            <p:spPr>
              <a:xfrm>
                <a:off x="4882393" y="1981779"/>
                <a:ext cx="436228" cy="492443"/>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he-IL" sz="3200" i="1" smtClean="0">
                          <a:latin typeface="Cambria Math" panose="02040503050406030204" pitchFamily="18" charset="0"/>
                        </a:rPr>
                        <m:t>𝑧</m:t>
                      </m:r>
                    </m:oMath>
                  </m:oMathPara>
                </a14:m>
                <a:endParaRPr lang="he-IL" sz="3200" dirty="0"/>
              </a:p>
            </p:txBody>
          </p:sp>
        </mc:Choice>
        <mc:Fallback xmlns="">
          <p:sp>
            <p:nvSpPr>
              <p:cNvPr id="4" name="TextBox 3">
                <a:extLst>
                  <a:ext uri="{FF2B5EF4-FFF2-40B4-BE49-F238E27FC236}">
                    <a16:creationId xmlns:a16="http://schemas.microsoft.com/office/drawing/2014/main" id="{34AB3C71-268B-465A-B22B-0E3AB851585D}"/>
                  </a:ext>
                </a:extLst>
              </p:cNvPr>
              <p:cNvSpPr txBox="1">
                <a:spLocks noRot="1" noChangeAspect="1" noMove="1" noResize="1" noEditPoints="1" noAdjustHandles="1" noChangeArrowheads="1" noChangeShapeType="1" noTextEdit="1"/>
              </p:cNvSpPr>
              <p:nvPr/>
            </p:nvSpPr>
            <p:spPr>
              <a:xfrm>
                <a:off x="4882393" y="1981779"/>
                <a:ext cx="436228" cy="492443"/>
              </a:xfrm>
              <a:prstGeom prst="rect">
                <a:avLst/>
              </a:prstGeom>
              <a:blipFill>
                <a:blip r:embed="rId3"/>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16803883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D45865-3C21-4220-ADC5-E150CFECE263}"/>
              </a:ext>
            </a:extLst>
          </p:cNvPr>
          <p:cNvSpPr>
            <a:spLocks noGrp="1"/>
          </p:cNvSpPr>
          <p:nvPr>
            <p:ph type="title"/>
          </p:nvPr>
        </p:nvSpPr>
        <p:spPr>
          <a:xfrm>
            <a:off x="1024033" y="549275"/>
            <a:ext cx="9720072" cy="1499616"/>
          </a:xfrm>
        </p:spPr>
        <p:txBody>
          <a:bodyPr/>
          <a:lstStyle/>
          <a:p>
            <a:r>
              <a:rPr lang="en-US" dirty="0"/>
              <a:t>Traditional Autoencoder</a:t>
            </a:r>
            <a:endParaRPr lang="he-IL" dirty="0"/>
          </a:p>
        </p:txBody>
      </p:sp>
      <p:pic>
        <p:nvPicPr>
          <p:cNvPr id="2050" name="Picture 2" descr="http://ufldl.stanford.edu/tutorial/images/Autoencoder636.png">
            <a:extLst>
              <a:ext uri="{FF2B5EF4-FFF2-40B4-BE49-F238E27FC236}">
                <a16:creationId xmlns="" xmlns:a16="http://schemas.microsoft.com/office/drawing/2014/main" id="{EA81A3E7-1070-42B2-9319-31CB6F0DA68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783897" y="1598102"/>
            <a:ext cx="4648105" cy="51758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19FB16FC-118D-4122-8DEC-30435DDA702D}"/>
              </a:ext>
            </a:extLst>
          </p:cNvPr>
          <p:cNvSpPr txBox="1"/>
          <p:nvPr/>
        </p:nvSpPr>
        <p:spPr>
          <a:xfrm>
            <a:off x="318782" y="2048891"/>
            <a:ext cx="5561901" cy="3970318"/>
          </a:xfrm>
          <a:prstGeom prst="rect">
            <a:avLst/>
          </a:prstGeom>
          <a:ln w="38100">
            <a:solidFill>
              <a:srgbClr val="0070C0"/>
            </a:solidFill>
          </a:ln>
        </p:spPr>
        <p:style>
          <a:lnRef idx="2">
            <a:schemeClr val="accent3"/>
          </a:lnRef>
          <a:fillRef idx="1">
            <a:schemeClr val="lt1"/>
          </a:fillRef>
          <a:effectRef idx="0">
            <a:schemeClr val="accent3"/>
          </a:effectRef>
          <a:fontRef idx="minor">
            <a:schemeClr val="dk1"/>
          </a:fontRef>
        </p:style>
        <p:txBody>
          <a:bodyPr wrap="square" rtlCol="1">
            <a:spAutoFit/>
          </a:bodyPr>
          <a:lstStyle/>
          <a:p>
            <a:pPr marL="457200" indent="-457200">
              <a:buFont typeface="Wingdings" panose="05000000000000000000" pitchFamily="2" charset="2"/>
              <a:buChar char="§"/>
            </a:pPr>
            <a:r>
              <a:rPr lang="en-US" sz="2800" dirty="0"/>
              <a:t>Unlike the </a:t>
            </a:r>
            <a:r>
              <a:rPr lang="en-US" sz="2800" b="1" dirty="0"/>
              <a:t>PCA</a:t>
            </a:r>
            <a:r>
              <a:rPr lang="en-US" sz="2800" dirty="0"/>
              <a:t> now we can use activation functions to achieve non-linearity.</a:t>
            </a:r>
          </a:p>
          <a:p>
            <a:pPr marL="457200" indent="-457200">
              <a:buFontTx/>
              <a:buChar char="-"/>
            </a:pPr>
            <a:endParaRPr lang="en-US" sz="2800" dirty="0"/>
          </a:p>
          <a:p>
            <a:pPr marL="457200" indent="-457200">
              <a:buFontTx/>
              <a:buChar char="-"/>
            </a:pPr>
            <a:endParaRPr lang="en-US" sz="2800" dirty="0"/>
          </a:p>
          <a:p>
            <a:pPr marL="457200" indent="-457200">
              <a:buFont typeface="Wingdings" panose="05000000000000000000" pitchFamily="2" charset="2"/>
              <a:buChar char="§"/>
            </a:pPr>
            <a:r>
              <a:rPr lang="en-US" sz="2800" dirty="0"/>
              <a:t>It has been shown that an AE without activation functions achieves the </a:t>
            </a:r>
            <a:r>
              <a:rPr lang="en-US" sz="2800" b="1" dirty="0"/>
              <a:t>PCA</a:t>
            </a:r>
            <a:r>
              <a:rPr lang="en-US" sz="2800" dirty="0"/>
              <a:t> capacity.</a:t>
            </a:r>
          </a:p>
          <a:p>
            <a:endParaRPr lang="he-IL"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34AB3C71-268B-465A-B22B-0E3AB851585D}"/>
                  </a:ext>
                </a:extLst>
              </p:cNvPr>
              <p:cNvSpPr txBox="1"/>
              <p:nvPr/>
            </p:nvSpPr>
            <p:spPr>
              <a:xfrm>
                <a:off x="8246378" y="2048891"/>
                <a:ext cx="436228" cy="492443"/>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he-IL" sz="3200" i="1" smtClean="0">
                          <a:latin typeface="Cambria Math" panose="02040503050406030204" pitchFamily="18" charset="0"/>
                        </a:rPr>
                        <m:t>𝑧</m:t>
                      </m:r>
                    </m:oMath>
                  </m:oMathPara>
                </a14:m>
                <a:endParaRPr lang="he-IL" sz="3200" dirty="0"/>
              </a:p>
            </p:txBody>
          </p:sp>
        </mc:Choice>
        <mc:Fallback xmlns="">
          <p:sp>
            <p:nvSpPr>
              <p:cNvPr id="4" name="TextBox 3">
                <a:extLst>
                  <a:ext uri="{FF2B5EF4-FFF2-40B4-BE49-F238E27FC236}">
                    <a16:creationId xmlns:a16="http://schemas.microsoft.com/office/drawing/2014/main" id="{34AB3C71-268B-465A-B22B-0E3AB851585D}"/>
                  </a:ext>
                </a:extLst>
              </p:cNvPr>
              <p:cNvSpPr txBox="1">
                <a:spLocks noRot="1" noChangeAspect="1" noMove="1" noResize="1" noEditPoints="1" noAdjustHandles="1" noChangeArrowheads="1" noChangeShapeType="1" noTextEdit="1"/>
              </p:cNvSpPr>
              <p:nvPr/>
            </p:nvSpPr>
            <p:spPr>
              <a:xfrm>
                <a:off x="8246378" y="2048891"/>
                <a:ext cx="436228" cy="492443"/>
              </a:xfrm>
              <a:prstGeom prst="rect">
                <a:avLst/>
              </a:prstGeom>
              <a:blipFill>
                <a:blip r:embed="rId3"/>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7279375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C3FBCD-8062-4118-B796-FF80DEE4255B}"/>
              </a:ext>
            </a:extLst>
          </p:cNvPr>
          <p:cNvSpPr>
            <a:spLocks noGrp="1"/>
          </p:cNvSpPr>
          <p:nvPr>
            <p:ph type="title"/>
          </p:nvPr>
        </p:nvSpPr>
        <p:spPr>
          <a:xfrm>
            <a:off x="898293" y="601994"/>
            <a:ext cx="9720072" cy="1499616"/>
          </a:xfrm>
        </p:spPr>
        <p:txBody>
          <a:bodyPr/>
          <a:lstStyle/>
          <a:p>
            <a:r>
              <a:rPr lang="en-US" dirty="0"/>
              <a:t>Uses	</a:t>
            </a:r>
            <a:endParaRPr lang="he-IL" dirty="0"/>
          </a:p>
        </p:txBody>
      </p:sp>
      <p:sp>
        <p:nvSpPr>
          <p:cNvPr id="5" name="TextBox 4">
            <a:extLst>
              <a:ext uri="{FF2B5EF4-FFF2-40B4-BE49-F238E27FC236}">
                <a16:creationId xmlns="" xmlns:a16="http://schemas.microsoft.com/office/drawing/2014/main" id="{EAD26EB7-696B-4D15-9DA1-ED667F5AE31E}"/>
              </a:ext>
            </a:extLst>
          </p:cNvPr>
          <p:cNvSpPr txBox="1"/>
          <p:nvPr/>
        </p:nvSpPr>
        <p:spPr>
          <a:xfrm>
            <a:off x="476493" y="2039066"/>
            <a:ext cx="7912497" cy="3970318"/>
          </a:xfrm>
          <a:prstGeom prst="rect">
            <a:avLst/>
          </a:prstGeom>
          <a:noFill/>
        </p:spPr>
        <p:txBody>
          <a:bodyPr wrap="square" rtlCol="1">
            <a:spAutoFit/>
          </a:bodyPr>
          <a:lstStyle/>
          <a:p>
            <a:pPr marL="285750" indent="-285750">
              <a:buFontTx/>
              <a:buChar char="-"/>
            </a:pPr>
            <a:r>
              <a:rPr lang="en-US" sz="2800" dirty="0"/>
              <a:t>The autoencoder idea was a part of NN history for decades (</a:t>
            </a:r>
            <a:r>
              <a:rPr lang="en-US" sz="2800" dirty="0" err="1"/>
              <a:t>LeCun</a:t>
            </a:r>
            <a:r>
              <a:rPr lang="en-US" sz="2800" dirty="0"/>
              <a:t> et al, 1987).</a:t>
            </a:r>
          </a:p>
          <a:p>
            <a:pPr marL="285750" indent="-285750">
              <a:buFontTx/>
              <a:buChar char="-"/>
            </a:pPr>
            <a:endParaRPr lang="en-US" sz="2800" dirty="0"/>
          </a:p>
          <a:p>
            <a:pPr marL="285750" indent="-285750">
              <a:buFontTx/>
              <a:buChar char="-"/>
            </a:pPr>
            <a:r>
              <a:rPr lang="en-US" sz="2800" dirty="0"/>
              <a:t>Traditionally an autoencoder is used for dimensionality reduction and feature learning.</a:t>
            </a:r>
          </a:p>
          <a:p>
            <a:pPr marL="285750" indent="-285750">
              <a:buFontTx/>
              <a:buChar char="-"/>
            </a:pPr>
            <a:endParaRPr lang="en-US" sz="2800" dirty="0"/>
          </a:p>
          <a:p>
            <a:pPr marL="285750" indent="-285750">
              <a:buFontTx/>
              <a:buChar char="-"/>
            </a:pPr>
            <a:r>
              <a:rPr lang="en-US" sz="2800" dirty="0"/>
              <a:t>Recently, the connection between autoencoders and latent space modeling has brought autoencoders to the front of generative </a:t>
            </a:r>
            <a:r>
              <a:rPr lang="en-US" sz="2800" dirty="0" smtClean="0"/>
              <a:t>modeling.</a:t>
            </a:r>
            <a:endParaRPr lang="he-IL" sz="2800" dirty="0"/>
          </a:p>
        </p:txBody>
      </p:sp>
      <p:sp>
        <p:nvSpPr>
          <p:cNvPr id="6" name="TextBox 5">
            <a:extLst>
              <a:ext uri="{FF2B5EF4-FFF2-40B4-BE49-F238E27FC236}">
                <a16:creationId xmlns="" xmlns:a16="http://schemas.microsoft.com/office/drawing/2014/main" id="{0BBB92AB-4B40-40FB-8BA3-382437BB932B}"/>
              </a:ext>
            </a:extLst>
          </p:cNvPr>
          <p:cNvSpPr txBox="1"/>
          <p:nvPr/>
        </p:nvSpPr>
        <p:spPr>
          <a:xfrm>
            <a:off x="8193974" y="2625754"/>
            <a:ext cx="3684838" cy="1292662"/>
          </a:xfrm>
          <a:prstGeom prst="rect">
            <a:avLst/>
          </a:prstGeom>
          <a:noFill/>
          <a:ln w="28575">
            <a:solidFill>
              <a:srgbClr val="FF0000"/>
            </a:solidFill>
            <a:prstDash val="dash"/>
          </a:ln>
        </p:spPr>
        <p:txBody>
          <a:bodyPr wrap="square" rtlCol="1">
            <a:spAutoFit/>
          </a:bodyPr>
          <a:lstStyle/>
          <a:p>
            <a:pPr marL="285750" indent="-285750">
              <a:buFont typeface="Arial" panose="020B0604020202020204" pitchFamily="34" charset="0"/>
              <a:buChar char="•"/>
            </a:pPr>
            <a:r>
              <a:rPr lang="en-US" sz="2000" b="1" dirty="0"/>
              <a:t>Not used for compression.</a:t>
            </a:r>
          </a:p>
          <a:p>
            <a:r>
              <a:rPr lang="en-US" sz="2000" b="1" dirty="0"/>
              <a:t>	-Data specific compression.</a:t>
            </a:r>
          </a:p>
          <a:p>
            <a:r>
              <a:rPr lang="en-US" sz="2000" b="1" dirty="0"/>
              <a:t>	-Lossy.</a:t>
            </a:r>
          </a:p>
          <a:p>
            <a:r>
              <a:rPr lang="en-US" dirty="0"/>
              <a:t>	</a:t>
            </a:r>
            <a:endParaRPr lang="he-IL" dirty="0"/>
          </a:p>
        </p:txBody>
      </p:sp>
    </p:spTree>
    <p:extLst>
      <p:ext uri="{BB962C8B-B14F-4D97-AF65-F5344CB8AC3E}">
        <p14:creationId xmlns:p14="http://schemas.microsoft.com/office/powerpoint/2010/main" val="1351647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E78A00-114B-4627-AA22-06A354207408}"/>
              </a:ext>
            </a:extLst>
          </p:cNvPr>
          <p:cNvSpPr>
            <a:spLocks noGrp="1"/>
          </p:cNvSpPr>
          <p:nvPr>
            <p:ph type="title"/>
          </p:nvPr>
        </p:nvSpPr>
        <p:spPr>
          <a:xfrm>
            <a:off x="948627" y="571922"/>
            <a:ext cx="9720072" cy="1499616"/>
          </a:xfrm>
        </p:spPr>
        <p:txBody>
          <a:bodyPr/>
          <a:lstStyle/>
          <a:p>
            <a:r>
              <a:rPr lang="en-US" dirty="0"/>
              <a:t>Simple Idea</a:t>
            </a:r>
            <a:endParaRPr lang="he-IL"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9960A135-8B99-481A-A6D0-3D007AD14698}"/>
                  </a:ext>
                </a:extLst>
              </p:cNvPr>
              <p:cNvSpPr txBox="1"/>
              <p:nvPr/>
            </p:nvSpPr>
            <p:spPr>
              <a:xfrm>
                <a:off x="163585" y="1782829"/>
                <a:ext cx="6763284" cy="5679825"/>
              </a:xfrm>
              <a:prstGeom prst="rect">
                <a:avLst/>
              </a:prstGeom>
              <a:noFill/>
            </p:spPr>
            <p:txBody>
              <a:bodyPr wrap="square" rtlCol="1">
                <a:spAutoFit/>
              </a:bodyPr>
              <a:lstStyle/>
              <a:p>
                <a:pPr marL="342900" indent="-342900">
                  <a:buFontTx/>
                  <a:buChar char="-"/>
                </a:pPr>
                <a:r>
                  <a:rPr lang="en-US" sz="2400" dirty="0"/>
                  <a:t>Given data </a:t>
                </a:r>
                <a14:m>
                  <m:oMath xmlns:m="http://schemas.openxmlformats.org/officeDocument/2006/math">
                    <m:r>
                      <a:rPr lang="he-IL" sz="2400" i="1" dirty="0" smtClean="0">
                        <a:latin typeface="Cambria Math" panose="02040503050406030204" pitchFamily="18" charset="0"/>
                      </a:rPr>
                      <m:t>𝑥</m:t>
                    </m:r>
                  </m:oMath>
                </a14:m>
                <a:r>
                  <a:rPr lang="he-IL" sz="2400" dirty="0"/>
                  <a:t> </a:t>
                </a:r>
                <a:r>
                  <a:rPr lang="en-US" sz="2400" dirty="0"/>
                  <a:t>(no labels) we would like to learn the functions </a:t>
                </a:r>
                <a14:m>
                  <m:oMath xmlns:m="http://schemas.openxmlformats.org/officeDocument/2006/math">
                    <m:r>
                      <a:rPr lang="en-US" sz="2400" i="1">
                        <a:latin typeface="Cambria Math" panose="02040503050406030204" pitchFamily="18" charset="0"/>
                      </a:rPr>
                      <m:t>𝑓</m:t>
                    </m:r>
                  </m:oMath>
                </a14:m>
                <a:r>
                  <a:rPr lang="en-US" sz="2400" dirty="0"/>
                  <a:t> (encoder) and </a:t>
                </a:r>
                <a14:m>
                  <m:oMath xmlns:m="http://schemas.openxmlformats.org/officeDocument/2006/math">
                    <m:r>
                      <a:rPr lang="en-US" sz="2400" i="1" smtClean="0">
                        <a:latin typeface="Cambria Math" panose="02040503050406030204" pitchFamily="18" charset="0"/>
                      </a:rPr>
                      <m:t>𝑔</m:t>
                    </m:r>
                    <m:r>
                      <a:rPr lang="en-US" sz="2400" b="0" i="1" smtClean="0">
                        <a:latin typeface="Cambria Math" panose="02040503050406030204" pitchFamily="18" charset="0"/>
                      </a:rPr>
                      <m:t> </m:t>
                    </m:r>
                  </m:oMath>
                </a14:m>
                <a:r>
                  <a:rPr lang="en-US" sz="2400" dirty="0"/>
                  <a:t>(decoder) where:</a:t>
                </a:r>
              </a:p>
              <a:p>
                <a:endParaRPr lang="en-US" sz="2400" dirty="0"/>
              </a:p>
              <a:p>
                <a:r>
                  <a:rPr lang="en-US" sz="2400" dirty="0"/>
                  <a:t>				</a:t>
                </a:r>
                <a14:m>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m:t>
                    </m:r>
                    <m:r>
                      <a:rPr lang="en-US" sz="2400" i="1" dirty="0" smtClean="0">
                        <a:latin typeface="Cambria Math" panose="02040503050406030204" pitchFamily="18" charset="0"/>
                      </a:rPr>
                      <m:t>𝑠</m:t>
                    </m:r>
                    <m:d>
                      <m:dPr>
                        <m:ctrlPr>
                          <a:rPr lang="en-US" sz="2400" i="1" dirty="0" smtClean="0">
                            <a:latin typeface="Cambria Math" charset="0"/>
                          </a:rPr>
                        </m:ctrlPr>
                      </m:dPr>
                      <m:e>
                        <m:r>
                          <a:rPr lang="en-US" sz="2400" i="1" dirty="0" smtClean="0">
                            <a:latin typeface="Cambria Math" panose="02040503050406030204" pitchFamily="18" charset="0"/>
                          </a:rPr>
                          <m:t>𝑤𝑥</m:t>
                        </m:r>
                        <m:r>
                          <a:rPr lang="en-US" sz="2400" i="1" dirty="0" smtClean="0">
                            <a:latin typeface="Cambria Math" panose="02040503050406030204" pitchFamily="18" charset="0"/>
                          </a:rPr>
                          <m:t>+</m:t>
                        </m:r>
                        <m:r>
                          <a:rPr lang="en-US" sz="2400" i="1" dirty="0" smtClean="0">
                            <a:latin typeface="Cambria Math" panose="02040503050406030204" pitchFamily="18" charset="0"/>
                          </a:rPr>
                          <m:t>𝑏</m:t>
                        </m:r>
                      </m:e>
                    </m:d>
                    <m:r>
                      <a:rPr lang="en-US" sz="2400" i="1" dirty="0" smtClean="0">
                        <a:latin typeface="Cambria Math" panose="02040503050406030204" pitchFamily="18" charset="0"/>
                      </a:rPr>
                      <m:t>=</m:t>
                    </m:r>
                    <m:r>
                      <a:rPr lang="en-US" sz="2400" b="0" i="1" dirty="0" smtClean="0">
                        <a:latin typeface="Cambria Math" panose="02040503050406030204" pitchFamily="18" charset="0"/>
                      </a:rPr>
                      <m:t>𝑧</m:t>
                    </m:r>
                  </m:oMath>
                </a14:m>
                <a:r>
                  <a:rPr lang="en-US" sz="2400" dirty="0"/>
                  <a:t> </a:t>
                </a:r>
              </a:p>
              <a:p>
                <a:r>
                  <a:rPr lang="en-US" sz="2400" dirty="0"/>
                  <a:t>							and </a:t>
                </a:r>
              </a:p>
              <a:p>
                <a:endParaRPr lang="en-US" sz="2400" dirty="0"/>
              </a:p>
              <a:p>
                <a:r>
                  <a:rPr lang="en-US" sz="2400" dirty="0"/>
                  <a:t>				</a:t>
                </a:r>
                <a14:m>
                  <m:oMath xmlns:m="http://schemas.openxmlformats.org/officeDocument/2006/math">
                    <m:r>
                      <a:rPr lang="en-US" sz="2400" i="1" smtClean="0">
                        <a:latin typeface="Cambria Math" panose="02040503050406030204" pitchFamily="18" charset="0"/>
                      </a:rPr>
                      <m:t>𝑔</m:t>
                    </m:r>
                    <m:d>
                      <m:dPr>
                        <m:ctrlPr>
                          <a:rPr lang="en-US" sz="2400" i="1" smtClean="0">
                            <a:latin typeface="Cambria Math" charset="0"/>
                          </a:rPr>
                        </m:ctrlPr>
                      </m:dPr>
                      <m:e>
                        <m:r>
                          <a:rPr lang="en-US" sz="2400" b="0" i="1" smtClean="0">
                            <a:latin typeface="Cambria Math" panose="02040503050406030204" pitchFamily="18" charset="0"/>
                          </a:rPr>
                          <m:t>𝑧</m:t>
                        </m:r>
                      </m:e>
                    </m:d>
                    <m:r>
                      <a:rPr lang="en-US" sz="2400" i="0" smtClean="0">
                        <a:latin typeface="Cambria Math" panose="02040503050406030204" pitchFamily="18" charset="0"/>
                      </a:rPr>
                      <m:t>=</m:t>
                    </m:r>
                    <m:r>
                      <a:rPr lang="en-US" sz="2400" i="1" smtClean="0">
                        <a:latin typeface="Cambria Math" panose="02040503050406030204" pitchFamily="18" charset="0"/>
                      </a:rPr>
                      <m:t>𝑠</m:t>
                    </m:r>
                    <m:d>
                      <m:dPr>
                        <m:ctrlPr>
                          <a:rPr lang="en-US" sz="2400" i="1" smtClean="0">
                            <a:latin typeface="Cambria Math" charset="0"/>
                          </a:rPr>
                        </m:ctrlPr>
                      </m:dPr>
                      <m:e>
                        <m:sSup>
                          <m:sSupPr>
                            <m:ctrlPr>
                              <a:rPr lang="en-US" sz="2400" i="1" smtClean="0">
                                <a:latin typeface="Cambria Math" charset="0"/>
                              </a:rPr>
                            </m:ctrlPr>
                          </m:sSupPr>
                          <m:e>
                            <m:r>
                              <a:rPr lang="en-US" sz="2400" i="1" smtClean="0">
                                <a:latin typeface="Cambria Math" panose="02040503050406030204" pitchFamily="18" charset="0"/>
                              </a:rPr>
                              <m:t>𝑤</m:t>
                            </m:r>
                          </m:e>
                          <m:sup>
                            <m:r>
                              <a:rPr lang="en-US" sz="2400" i="0" smtClean="0">
                                <a:latin typeface="Cambria Math" panose="02040503050406030204" pitchFamily="18" charset="0"/>
                              </a:rPr>
                              <m:t>′</m:t>
                            </m:r>
                          </m:sup>
                        </m:sSup>
                        <m:r>
                          <m:rPr>
                            <m:sty m:val="p"/>
                          </m:rPr>
                          <a:rPr lang="en-US" sz="2400" b="0" i="0" smtClean="0">
                            <a:latin typeface="Cambria Math" panose="02040503050406030204" pitchFamily="18" charset="0"/>
                          </a:rPr>
                          <m:t>z</m:t>
                        </m:r>
                        <m:r>
                          <a:rPr lang="en-US" sz="2400" i="0" smtClean="0">
                            <a:latin typeface="Cambria Math" panose="02040503050406030204" pitchFamily="18" charset="0"/>
                          </a:rPr>
                          <m:t>+</m:t>
                        </m:r>
                        <m:sSup>
                          <m:sSupPr>
                            <m:ctrlPr>
                              <a:rPr lang="en-US" sz="2400" i="1" smtClean="0">
                                <a:latin typeface="Cambria Math" charset="0"/>
                              </a:rPr>
                            </m:ctrlPr>
                          </m:sSupPr>
                          <m:e>
                            <m:r>
                              <a:rPr lang="en-US" sz="2400" i="1" smtClean="0">
                                <a:latin typeface="Cambria Math" panose="02040503050406030204" pitchFamily="18" charset="0"/>
                              </a:rPr>
                              <m:t>𝑏</m:t>
                            </m:r>
                          </m:e>
                          <m:sup>
                            <m:r>
                              <a:rPr lang="en-US" sz="2400" i="0" smtClean="0">
                                <a:latin typeface="Cambria Math" panose="02040503050406030204" pitchFamily="18" charset="0"/>
                              </a:rPr>
                              <m:t>′</m:t>
                            </m:r>
                          </m:sup>
                        </m:sSup>
                      </m:e>
                    </m:d>
                    <m:r>
                      <a:rPr lang="en-US" sz="2400" i="0" smtClean="0">
                        <a:latin typeface="Cambria Math" panose="02040503050406030204" pitchFamily="18" charset="0"/>
                      </a:rPr>
                      <m:t>=</m:t>
                    </m:r>
                    <m:acc>
                      <m:accPr>
                        <m:chr m:val="̂"/>
                        <m:ctrlPr>
                          <a:rPr lang="en-US" sz="2400" i="1" smtClean="0">
                            <a:latin typeface="Cambria Math" charset="0"/>
                          </a:rPr>
                        </m:ctrlPr>
                      </m:accPr>
                      <m:e>
                        <m:r>
                          <a:rPr lang="en-US" sz="2400" i="1" smtClean="0">
                            <a:latin typeface="Cambria Math" panose="02040503050406030204" pitchFamily="18" charset="0"/>
                          </a:rPr>
                          <m:t>𝑥</m:t>
                        </m:r>
                      </m:e>
                    </m:acc>
                  </m:oMath>
                </a14:m>
                <a:r>
                  <a:rPr lang="en-US" sz="2400" dirty="0"/>
                  <a:t> </a:t>
                </a:r>
              </a:p>
              <a:p>
                <a:endParaRPr lang="en-US" sz="2400" dirty="0"/>
              </a:p>
              <a:p>
                <a:r>
                  <a:rPr lang="en-US" sz="2400" dirty="0"/>
                  <a:t>				s.t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charset="0"/>
                          </a:rPr>
                        </m:ctrlPr>
                      </m:dPr>
                      <m:e>
                        <m:r>
                          <a:rPr lang="en-US" sz="2400" i="1" dirty="0" smtClean="0">
                            <a:latin typeface="Cambria Math" panose="02040503050406030204" pitchFamily="18" charset="0"/>
                          </a:rPr>
                          <m:t>𝑥</m:t>
                        </m:r>
                      </m:e>
                    </m:d>
                    <m:r>
                      <a:rPr lang="en-US" sz="2400" i="0" dirty="0" smtClean="0">
                        <a:latin typeface="Cambria Math" panose="02040503050406030204" pitchFamily="18" charset="0"/>
                      </a:rPr>
                      <m:t>=</m:t>
                    </m:r>
                    <m:r>
                      <a:rPr lang="en-US" sz="2400" i="1" dirty="0" smtClean="0">
                        <a:latin typeface="Cambria Math" panose="02040503050406030204" pitchFamily="18" charset="0"/>
                      </a:rPr>
                      <m:t>𝑔</m:t>
                    </m:r>
                    <m:d>
                      <m:dPr>
                        <m:ctrlPr>
                          <a:rPr lang="en-US" sz="2400" i="1" dirty="0" smtClean="0">
                            <a:latin typeface="Cambria Math" charset="0"/>
                          </a:rPr>
                        </m:ctrlPr>
                      </m:dPr>
                      <m:e>
                        <m:r>
                          <a:rPr lang="en-US" sz="2400" i="1" dirty="0" smtClean="0">
                            <a:latin typeface="Cambria Math" panose="02040503050406030204" pitchFamily="18" charset="0"/>
                          </a:rPr>
                          <m:t>𝑓</m:t>
                        </m:r>
                        <m:d>
                          <m:dPr>
                            <m:ctrlPr>
                              <a:rPr lang="en-US" sz="2400" i="1" dirty="0" smtClean="0">
                                <a:latin typeface="Cambria Math" charset="0"/>
                              </a:rPr>
                            </m:ctrlPr>
                          </m:dPr>
                          <m:e>
                            <m:r>
                              <a:rPr lang="en-US" sz="2400" i="1" dirty="0" smtClean="0">
                                <a:latin typeface="Cambria Math" panose="02040503050406030204" pitchFamily="18" charset="0"/>
                              </a:rPr>
                              <m:t>𝑥</m:t>
                            </m:r>
                          </m:e>
                        </m:d>
                      </m:e>
                    </m:d>
                    <m:r>
                      <a:rPr lang="en-US" sz="2400" i="0" dirty="0" smtClean="0">
                        <a:latin typeface="Cambria Math" panose="02040503050406030204" pitchFamily="18" charset="0"/>
                      </a:rPr>
                      <m:t>=</m:t>
                    </m:r>
                    <m:acc>
                      <m:accPr>
                        <m:chr m:val="̂"/>
                        <m:ctrlPr>
                          <a:rPr lang="en-US" sz="2400" i="1" dirty="0" smtClean="0">
                            <a:latin typeface="Cambria Math" charset="0"/>
                          </a:rPr>
                        </m:ctrlPr>
                      </m:accPr>
                      <m:e>
                        <m:r>
                          <a:rPr lang="en-US" sz="2400" i="1" dirty="0" smtClean="0">
                            <a:latin typeface="Cambria Math" panose="02040503050406030204" pitchFamily="18" charset="0"/>
                          </a:rPr>
                          <m:t>𝑥</m:t>
                        </m:r>
                      </m:e>
                    </m:acc>
                  </m:oMath>
                </a14:m>
                <a:endParaRPr lang="en-US" sz="2400" dirty="0"/>
              </a:p>
              <a:p>
                <a:r>
                  <a:rPr lang="en-US" sz="2400" dirty="0"/>
                  <a:t> </a:t>
                </a:r>
              </a:p>
              <a:p>
                <a:r>
                  <a:rPr lang="en-US" sz="2400" dirty="0"/>
                  <a:t>	where </a:t>
                </a:r>
                <a14:m>
                  <m:oMath xmlns:m="http://schemas.openxmlformats.org/officeDocument/2006/math">
                    <m:r>
                      <a:rPr lang="en-US" sz="2400" i="1" dirty="0" smtClean="0">
                        <a:latin typeface="Cambria Math" panose="02040503050406030204" pitchFamily="18" charset="0"/>
                      </a:rPr>
                      <m:t>h</m:t>
                    </m:r>
                  </m:oMath>
                </a14:m>
                <a:r>
                  <a:rPr lang="en-US" sz="2400" dirty="0"/>
                  <a:t> is an </a:t>
                </a:r>
                <a:r>
                  <a:rPr lang="en-US" sz="2400" b="1" dirty="0"/>
                  <a:t>approximation </a:t>
                </a:r>
                <a:r>
                  <a:rPr lang="en-US" sz="2400" dirty="0"/>
                  <a:t>of the identity   	function.</a:t>
                </a:r>
              </a:p>
              <a:p>
                <a:r>
                  <a:rPr lang="en-US" sz="2400" dirty="0"/>
                  <a:t>		</a:t>
                </a:r>
              </a:p>
              <a:p>
                <a:endParaRPr lang="en-US" sz="2400" dirty="0"/>
              </a:p>
              <a:p>
                <a:endParaRPr lang="en-US" sz="2400" dirty="0"/>
              </a:p>
            </p:txBody>
          </p:sp>
        </mc:Choice>
        <mc:Fallback xmlns="">
          <p:sp>
            <p:nvSpPr>
              <p:cNvPr id="6" name="TextBox 5">
                <a:extLst>
                  <a:ext uri="{FF2B5EF4-FFF2-40B4-BE49-F238E27FC236}">
                    <a16:creationId xmlns:a16="http://schemas.microsoft.com/office/drawing/2014/main" id="{9960A135-8B99-481A-A6D0-3D007AD14698}"/>
                  </a:ext>
                </a:extLst>
              </p:cNvPr>
              <p:cNvSpPr txBox="1">
                <a:spLocks noRot="1" noChangeAspect="1" noMove="1" noResize="1" noEditPoints="1" noAdjustHandles="1" noChangeArrowheads="1" noChangeShapeType="1" noTextEdit="1"/>
              </p:cNvSpPr>
              <p:nvPr/>
            </p:nvSpPr>
            <p:spPr>
              <a:xfrm>
                <a:off x="163585" y="1782829"/>
                <a:ext cx="6763284" cy="5679825"/>
              </a:xfrm>
              <a:prstGeom prst="rect">
                <a:avLst/>
              </a:prstGeom>
              <a:blipFill>
                <a:blip r:embed="rId2"/>
                <a:stretch>
                  <a:fillRect l="-1172" t="-1180" r="-2344"/>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 xmlns:a16="http://schemas.microsoft.com/office/drawing/2014/main" id="{08666D4B-E51F-4E88-A1D3-913E30CDE019}"/>
                  </a:ext>
                </a:extLst>
              </p:cNvPr>
              <p:cNvSpPr txBox="1"/>
              <p:nvPr/>
            </p:nvSpPr>
            <p:spPr>
              <a:xfrm>
                <a:off x="7787613" y="3885220"/>
                <a:ext cx="3365451" cy="1938992"/>
              </a:xfrm>
              <a:prstGeom prst="rect">
                <a:avLst/>
              </a:prstGeom>
              <a:noFill/>
              <a:ln w="38100">
                <a:solidFill>
                  <a:srgbClr val="FF0000"/>
                </a:solidFill>
                <a:prstDash val="sysDot"/>
              </a:ln>
            </p:spPr>
            <p:txBody>
              <a:bodyPr wrap="square" rtlCol="1">
                <a:spAutoFit/>
              </a:bodyPr>
              <a:lstStyle/>
              <a:p>
                <a:r>
                  <a:rPr lang="en-US" sz="2400" dirty="0"/>
                  <a:t>(</a:t>
                </a:r>
                <a14:m>
                  <m:oMath xmlns:m="http://schemas.openxmlformats.org/officeDocument/2006/math">
                    <m:r>
                      <a:rPr lang="en-US" sz="2400" b="0" i="1" dirty="0" smtClean="0">
                        <a:latin typeface="Cambria Math" panose="02040503050406030204" pitchFamily="18" charset="0"/>
                      </a:rPr>
                      <m:t>𝑧</m:t>
                    </m:r>
                  </m:oMath>
                </a14:m>
                <a:r>
                  <a:rPr lang="en-US" sz="2400" dirty="0"/>
                  <a:t> is some </a:t>
                </a:r>
                <a:r>
                  <a:rPr lang="en-US" sz="2400" b="1" dirty="0"/>
                  <a:t>latent</a:t>
                </a:r>
                <a:r>
                  <a:rPr lang="en-US" sz="2400" dirty="0"/>
                  <a:t> representation or </a:t>
                </a:r>
                <a:r>
                  <a:rPr lang="en-US" sz="2400" b="1" dirty="0"/>
                  <a:t>code</a:t>
                </a:r>
                <a:r>
                  <a:rPr lang="en-US" sz="2400" dirty="0"/>
                  <a:t> and </a:t>
                </a:r>
                <a14:m>
                  <m:oMath xmlns:m="http://schemas.openxmlformats.org/officeDocument/2006/math">
                    <m:r>
                      <a:rPr lang="en-US" sz="2400" i="1" dirty="0">
                        <a:latin typeface="Cambria Math" panose="02040503050406030204" pitchFamily="18" charset="0"/>
                      </a:rPr>
                      <m:t>𝑠</m:t>
                    </m:r>
                  </m:oMath>
                </a14:m>
                <a:r>
                  <a:rPr lang="en-US" sz="2400" dirty="0"/>
                  <a:t> is a non-linearity such as the sigmoid)</a:t>
                </a:r>
              </a:p>
              <a:p>
                <a:endParaRPr lang="he-IL" sz="2400" dirty="0"/>
              </a:p>
            </p:txBody>
          </p:sp>
        </mc:Choice>
        <mc:Fallback xmlns="">
          <p:sp>
            <p:nvSpPr>
              <p:cNvPr id="12" name="TextBox 11">
                <a:extLst>
                  <a:ext uri="{FF2B5EF4-FFF2-40B4-BE49-F238E27FC236}">
                    <a16:creationId xmlns:a16="http://schemas.microsoft.com/office/drawing/2014/main" id="{08666D4B-E51F-4E88-A1D3-913E30CDE019}"/>
                  </a:ext>
                </a:extLst>
              </p:cNvPr>
              <p:cNvSpPr txBox="1">
                <a:spLocks noRot="1" noChangeAspect="1" noMove="1" noResize="1" noEditPoints="1" noAdjustHandles="1" noChangeArrowheads="1" noChangeShapeType="1" noTextEdit="1"/>
              </p:cNvSpPr>
              <p:nvPr/>
            </p:nvSpPr>
            <p:spPr>
              <a:xfrm>
                <a:off x="7787613" y="3885220"/>
                <a:ext cx="3365451" cy="1938992"/>
              </a:xfrm>
              <a:prstGeom prst="rect">
                <a:avLst/>
              </a:prstGeom>
              <a:blipFill>
                <a:blip r:embed="rId3"/>
                <a:stretch>
                  <a:fillRect l="-2147" t="-1543"/>
                </a:stretch>
              </a:blipFill>
              <a:ln w="38100">
                <a:solidFill>
                  <a:srgbClr val="FF0000"/>
                </a:solidFill>
                <a:prstDash val="sysDot"/>
              </a:ln>
            </p:spPr>
            <p:txBody>
              <a:bodyPr/>
              <a:lstStyle/>
              <a:p>
                <a:r>
                  <a:rPr lang="he-IL">
                    <a:noFill/>
                  </a:rPr>
                  <a:t> </a:t>
                </a:r>
              </a:p>
            </p:txBody>
          </p:sp>
        </mc:Fallback>
      </mc:AlternateContent>
      <p:cxnSp>
        <p:nvCxnSpPr>
          <p:cNvPr id="14" name="Connector: Curved 13">
            <a:extLst>
              <a:ext uri="{FF2B5EF4-FFF2-40B4-BE49-F238E27FC236}">
                <a16:creationId xmlns="" xmlns:a16="http://schemas.microsoft.com/office/drawing/2014/main" id="{AB8FE9F3-DB90-4852-9C56-6379CB867C30}"/>
              </a:ext>
            </a:extLst>
          </p:cNvPr>
          <p:cNvCxnSpPr>
            <a:cxnSpLocks/>
            <a:endCxn id="12" idx="1"/>
          </p:cNvCxnSpPr>
          <p:nvPr/>
        </p:nvCxnSpPr>
        <p:spPr>
          <a:xfrm>
            <a:off x="5100506" y="3137483"/>
            <a:ext cx="2687107" cy="1717233"/>
          </a:xfrm>
          <a:prstGeom prst="curvedConnector3">
            <a:avLst>
              <a:gd name="adj1" fmla="val 6311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 xmlns:a16="http://schemas.microsoft.com/office/drawing/2014/main" id="{CFD4740E-74D7-4F48-A302-289B8CC50CAA}"/>
              </a:ext>
            </a:extLst>
          </p:cNvPr>
          <p:cNvGrpSpPr/>
          <p:nvPr/>
        </p:nvGrpSpPr>
        <p:grpSpPr>
          <a:xfrm>
            <a:off x="6876142" y="426061"/>
            <a:ext cx="5152273" cy="2791941"/>
            <a:chOff x="7039727" y="1393644"/>
            <a:chExt cx="5152273" cy="2791941"/>
          </a:xfrm>
        </p:grpSpPr>
        <mc:AlternateContent xmlns:mc="http://schemas.openxmlformats.org/markup-compatibility/2006" xmlns:a14="http://schemas.microsoft.com/office/drawing/2010/main">
          <mc:Choice Requires="a14">
            <p:sp>
              <p:nvSpPr>
                <p:cNvPr id="11" name="TextBox 10">
                  <a:extLst>
                    <a:ext uri="{FF2B5EF4-FFF2-40B4-BE49-F238E27FC236}">
                      <a16:creationId xmlns="" xmlns:a16="http://schemas.microsoft.com/office/drawing/2014/main" id="{39319A70-F666-48A3-9A76-CAA0B89A88DE}"/>
                    </a:ext>
                  </a:extLst>
                </p:cNvPr>
                <p:cNvSpPr txBox="1"/>
                <p:nvPr/>
              </p:nvSpPr>
              <p:spPr>
                <a:xfrm>
                  <a:off x="11778875" y="2512616"/>
                  <a:ext cx="413125" cy="553998"/>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he-IL" sz="3600" i="1" smtClean="0">
                                <a:latin typeface="Cambria Math" charset="0"/>
                              </a:rPr>
                            </m:ctrlPr>
                          </m:accPr>
                          <m:e>
                            <m:r>
                              <a:rPr lang="he-IL" sz="3600" i="1">
                                <a:latin typeface="Cambria Math" panose="02040503050406030204" pitchFamily="18" charset="0"/>
                              </a:rPr>
                              <m:t>𝑥</m:t>
                            </m:r>
                          </m:e>
                        </m:acc>
                      </m:oMath>
                    </m:oMathPara>
                  </a14:m>
                  <a:endParaRPr lang="he-IL" sz="3600" dirty="0"/>
                </a:p>
              </p:txBody>
            </p:sp>
          </mc:Choice>
          <mc:Fallback xmlns="">
            <p:sp>
              <p:nvSpPr>
                <p:cNvPr id="11" name="TextBox 10">
                  <a:extLst>
                    <a:ext uri="{FF2B5EF4-FFF2-40B4-BE49-F238E27FC236}">
                      <a16:creationId xmlns:a16="http://schemas.microsoft.com/office/drawing/2014/main" id="{39319A70-F666-48A3-9A76-CAA0B89A88DE}"/>
                    </a:ext>
                  </a:extLst>
                </p:cNvPr>
                <p:cNvSpPr txBox="1">
                  <a:spLocks noRot="1" noChangeAspect="1" noMove="1" noResize="1" noEditPoints="1" noAdjustHandles="1" noChangeArrowheads="1" noChangeShapeType="1" noTextEdit="1"/>
                </p:cNvSpPr>
                <p:nvPr/>
              </p:nvSpPr>
              <p:spPr>
                <a:xfrm>
                  <a:off x="11778875" y="2512616"/>
                  <a:ext cx="413125" cy="553998"/>
                </a:xfrm>
                <a:prstGeom prst="rect">
                  <a:avLst/>
                </a:prstGeom>
                <a:blipFill>
                  <a:blip r:embed="rId4"/>
                  <a:stretch>
                    <a:fillRect/>
                  </a:stretch>
                </a:blipFill>
              </p:spPr>
              <p:txBody>
                <a:bodyPr/>
                <a:lstStyle/>
                <a:p>
                  <a:r>
                    <a:rPr lang="he-IL">
                      <a:noFill/>
                    </a:rPr>
                    <a:t> </a:t>
                  </a:r>
                </a:p>
              </p:txBody>
            </p:sp>
          </mc:Fallback>
        </mc:AlternateContent>
        <p:grpSp>
          <p:nvGrpSpPr>
            <p:cNvPr id="36" name="Group 35">
              <a:extLst>
                <a:ext uri="{FF2B5EF4-FFF2-40B4-BE49-F238E27FC236}">
                  <a16:creationId xmlns="" xmlns:a16="http://schemas.microsoft.com/office/drawing/2014/main" id="{BB180C87-C561-4B2A-AA65-ABDD6F3F233A}"/>
                </a:ext>
              </a:extLst>
            </p:cNvPr>
            <p:cNvGrpSpPr/>
            <p:nvPr/>
          </p:nvGrpSpPr>
          <p:grpSpPr>
            <a:xfrm>
              <a:off x="7039727" y="1393644"/>
              <a:ext cx="4739148" cy="2791941"/>
              <a:chOff x="7039727" y="1390247"/>
              <a:chExt cx="4739148" cy="2791941"/>
            </a:xfrm>
          </p:grpSpPr>
          <p:sp>
            <p:nvSpPr>
              <p:cNvPr id="3" name="Trapezoid 2">
                <a:extLst>
                  <a:ext uri="{FF2B5EF4-FFF2-40B4-BE49-F238E27FC236}">
                    <a16:creationId xmlns="" xmlns:a16="http://schemas.microsoft.com/office/drawing/2014/main" id="{A159C6FD-31D1-4249-AA74-A073173179FE}"/>
                  </a:ext>
                </a:extLst>
              </p:cNvPr>
              <p:cNvSpPr/>
              <p:nvPr/>
            </p:nvSpPr>
            <p:spPr>
              <a:xfrm rot="5400000">
                <a:off x="7266883" y="2157840"/>
                <a:ext cx="2785145" cy="1249960"/>
              </a:xfrm>
              <a:prstGeom prst="trapezoid">
                <a:avLst>
                  <a:gd name="adj" fmla="val 63255"/>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68485257-E1CF-4A5F-88C2-D75ADCBF867D}"/>
                      </a:ext>
                    </a:extLst>
                  </p:cNvPr>
                  <p:cNvSpPr txBox="1"/>
                  <p:nvPr/>
                </p:nvSpPr>
                <p:spPr>
                  <a:xfrm>
                    <a:off x="8138625" y="2468232"/>
                    <a:ext cx="1002526" cy="584775"/>
                  </a:xfrm>
                  <a:prstGeom prst="rect">
                    <a:avLst/>
                  </a:prstGeom>
                  <a:noFill/>
                  <a:ln>
                    <a:no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he-IL" sz="3200" i="1" smtClean="0">
                              <a:solidFill>
                                <a:schemeClr val="tx1"/>
                              </a:solidFill>
                              <a:latin typeface="Cambria Math" panose="02040503050406030204" pitchFamily="18" charset="0"/>
                            </a:rPr>
                            <m:t>𝑓</m:t>
                          </m:r>
                          <m:d>
                            <m:dPr>
                              <m:ctrlPr>
                                <a:rPr lang="he-IL" sz="3200" i="1">
                                  <a:solidFill>
                                    <a:schemeClr val="tx1"/>
                                  </a:solidFill>
                                  <a:latin typeface="Cambria Math" charset="0"/>
                                </a:rPr>
                              </m:ctrlPr>
                            </m:dPr>
                            <m:e>
                              <m:r>
                                <a:rPr lang="he-IL" sz="3200" i="1">
                                  <a:solidFill>
                                    <a:schemeClr val="tx1"/>
                                  </a:solidFill>
                                  <a:latin typeface="Cambria Math" panose="02040503050406030204" pitchFamily="18" charset="0"/>
                                </a:rPr>
                                <m:t>𝑥</m:t>
                              </m:r>
                            </m:e>
                          </m:d>
                        </m:oMath>
                      </m:oMathPara>
                    </a14:m>
                    <a:endParaRPr lang="he-IL" sz="3200" dirty="0">
                      <a:solidFill>
                        <a:schemeClr val="tx1"/>
                      </a:solidFill>
                    </a:endParaRPr>
                  </a:p>
                </p:txBody>
              </p:sp>
            </mc:Choice>
            <mc:Fallback xmlns="">
              <p:sp>
                <p:nvSpPr>
                  <p:cNvPr id="4" name="TextBox 3">
                    <a:extLst>
                      <a:ext uri="{FF2B5EF4-FFF2-40B4-BE49-F238E27FC236}">
                        <a16:creationId xmlns:a16="http://schemas.microsoft.com/office/drawing/2014/main" id="{68485257-E1CF-4A5F-88C2-D75ADCBF867D}"/>
                      </a:ext>
                    </a:extLst>
                  </p:cNvPr>
                  <p:cNvSpPr txBox="1">
                    <a:spLocks noRot="1" noChangeAspect="1" noMove="1" noResize="1" noEditPoints="1" noAdjustHandles="1" noChangeArrowheads="1" noChangeShapeType="1" noTextEdit="1"/>
                  </p:cNvSpPr>
                  <p:nvPr/>
                </p:nvSpPr>
                <p:spPr>
                  <a:xfrm>
                    <a:off x="8138625" y="2468232"/>
                    <a:ext cx="1002526" cy="584775"/>
                  </a:xfrm>
                  <a:prstGeom prst="rect">
                    <a:avLst/>
                  </a:prstGeom>
                  <a:blipFill>
                    <a:blip r:embed="rId5"/>
                    <a:stretch>
                      <a:fillRect/>
                    </a:stretch>
                  </a:blipFill>
                  <a:ln>
                    <a:noFill/>
                  </a:ln>
                </p:spPr>
                <p:txBody>
                  <a:bodyPr/>
                  <a:lstStyle/>
                  <a:p>
                    <a:r>
                      <a:rPr lang="he-IL">
                        <a:noFill/>
                      </a:rPr>
                      <a:t> </a:t>
                    </a:r>
                  </a:p>
                </p:txBody>
              </p:sp>
            </mc:Fallback>
          </mc:AlternateContent>
          <p:sp>
            <p:nvSpPr>
              <p:cNvPr id="7" name="Trapezoid 6">
                <a:extLst>
                  <a:ext uri="{FF2B5EF4-FFF2-40B4-BE49-F238E27FC236}">
                    <a16:creationId xmlns="" xmlns:a16="http://schemas.microsoft.com/office/drawing/2014/main" id="{AF015B25-6C08-49EC-AFDF-B189EF5A4225}"/>
                  </a:ext>
                </a:extLst>
              </p:cNvPr>
              <p:cNvSpPr/>
              <p:nvPr/>
            </p:nvSpPr>
            <p:spPr>
              <a:xfrm rot="16200000">
                <a:off x="9486523" y="2164636"/>
                <a:ext cx="2785145" cy="1249960"/>
              </a:xfrm>
              <a:prstGeom prst="trapezoid">
                <a:avLst>
                  <a:gd name="adj" fmla="val 63255"/>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ABE6CC56-CC6F-48CE-93DD-51F9A292C0BE}"/>
                      </a:ext>
                    </a:extLst>
                  </p:cNvPr>
                  <p:cNvSpPr txBox="1"/>
                  <p:nvPr/>
                </p:nvSpPr>
                <p:spPr>
                  <a:xfrm>
                    <a:off x="10393224" y="2475028"/>
                    <a:ext cx="94128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he-IL" sz="3200" i="1" smtClean="0">
                              <a:latin typeface="Cambria Math" panose="02040503050406030204" pitchFamily="18" charset="0"/>
                            </a:rPr>
                            <m:t>𝑔</m:t>
                          </m:r>
                          <m:d>
                            <m:dPr>
                              <m:ctrlPr>
                                <a:rPr lang="he-IL" sz="3200" i="1">
                                  <a:latin typeface="Cambria Math" charset="0"/>
                                </a:rPr>
                              </m:ctrlPr>
                            </m:dPr>
                            <m:e>
                              <m:r>
                                <a:rPr lang="en-US" sz="3200" b="0" i="1" smtClean="0">
                                  <a:latin typeface="Cambria Math" panose="02040503050406030204" pitchFamily="18" charset="0"/>
                                </a:rPr>
                                <m:t>𝑧</m:t>
                              </m:r>
                            </m:e>
                          </m:d>
                        </m:oMath>
                      </m:oMathPara>
                    </a14:m>
                    <a:endParaRPr lang="he-IL" sz="3200" dirty="0"/>
                  </a:p>
                </p:txBody>
              </p:sp>
            </mc:Choice>
            <mc:Fallback xmlns="">
              <p:sp>
                <p:nvSpPr>
                  <p:cNvPr id="5" name="TextBox 4">
                    <a:extLst>
                      <a:ext uri="{FF2B5EF4-FFF2-40B4-BE49-F238E27FC236}">
                        <a16:creationId xmlns:a16="http://schemas.microsoft.com/office/drawing/2014/main" id="{ABE6CC56-CC6F-48CE-93DD-51F9A292C0BE}"/>
                      </a:ext>
                    </a:extLst>
                  </p:cNvPr>
                  <p:cNvSpPr txBox="1">
                    <a:spLocks noRot="1" noChangeAspect="1" noMove="1" noResize="1" noEditPoints="1" noAdjustHandles="1" noChangeArrowheads="1" noChangeShapeType="1" noTextEdit="1"/>
                  </p:cNvSpPr>
                  <p:nvPr/>
                </p:nvSpPr>
                <p:spPr>
                  <a:xfrm>
                    <a:off x="10393224" y="2475028"/>
                    <a:ext cx="941283" cy="492443"/>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 xmlns:a16="http://schemas.microsoft.com/office/drawing/2014/main" id="{A845A013-80FF-4716-B900-74337A0289CF}"/>
                      </a:ext>
                    </a:extLst>
                  </p:cNvPr>
                  <p:cNvSpPr/>
                  <p:nvPr/>
                </p:nvSpPr>
                <p:spPr>
                  <a:xfrm>
                    <a:off x="7039727" y="2428878"/>
                    <a:ext cx="644215"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he-IL" sz="4000" i="1" dirty="0">
                              <a:latin typeface="Cambria Math" panose="02040503050406030204" pitchFamily="18" charset="0"/>
                            </a:rPr>
                            <m:t>𝑥</m:t>
                          </m:r>
                        </m:oMath>
                      </m:oMathPara>
                    </a14:m>
                    <a:endParaRPr lang="he-IL" sz="4000" dirty="0"/>
                  </a:p>
                </p:txBody>
              </p:sp>
            </mc:Choice>
            <mc:Fallback xmlns="">
              <p:sp>
                <p:nvSpPr>
                  <p:cNvPr id="9" name="Rectangle 8">
                    <a:extLst>
                      <a:ext uri="{FF2B5EF4-FFF2-40B4-BE49-F238E27FC236}">
                        <a16:creationId xmlns:a16="http://schemas.microsoft.com/office/drawing/2014/main" id="{A845A013-80FF-4716-B900-74337A0289CF}"/>
                      </a:ext>
                    </a:extLst>
                  </p:cNvPr>
                  <p:cNvSpPr>
                    <a:spLocks noRot="1" noChangeAspect="1" noMove="1" noResize="1" noEditPoints="1" noAdjustHandles="1" noChangeArrowheads="1" noChangeShapeType="1" noTextEdit="1"/>
                  </p:cNvSpPr>
                  <p:nvPr/>
                </p:nvSpPr>
                <p:spPr>
                  <a:xfrm>
                    <a:off x="7039727" y="2428878"/>
                    <a:ext cx="644215" cy="707886"/>
                  </a:xfrm>
                  <a:prstGeom prst="rect">
                    <a:avLst/>
                  </a:prstGeom>
                  <a:blipFill>
                    <a:blip r:embed="rId7"/>
                    <a:stretch>
                      <a:fillRect/>
                    </a:stretch>
                  </a:blipFill>
                </p:spPr>
                <p:txBody>
                  <a:bodyPr/>
                  <a:lstStyle/>
                  <a:p>
                    <a:r>
                      <a:rPr lang="he-IL">
                        <a:noFill/>
                      </a:rPr>
                      <a:t> </a:t>
                    </a:r>
                  </a:p>
                </p:txBody>
              </p:sp>
            </mc:Fallback>
          </mc:AlternateContent>
          <p:cxnSp>
            <p:nvCxnSpPr>
              <p:cNvPr id="16" name="Straight Arrow Connector 15">
                <a:extLst>
                  <a:ext uri="{FF2B5EF4-FFF2-40B4-BE49-F238E27FC236}">
                    <a16:creationId xmlns="" xmlns:a16="http://schemas.microsoft.com/office/drawing/2014/main" id="{2246B705-2B70-4F15-8684-0177AD21A535}"/>
                  </a:ext>
                </a:extLst>
              </p:cNvPr>
              <p:cNvCxnSpPr>
                <a:cxnSpLocks/>
                <a:stCxn id="9" idx="3"/>
                <a:endCxn id="3" idx="2"/>
              </p:cNvCxnSpPr>
              <p:nvPr/>
            </p:nvCxnSpPr>
            <p:spPr>
              <a:xfrm>
                <a:off x="7683942" y="2782821"/>
                <a:ext cx="35053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 xmlns:a16="http://schemas.microsoft.com/office/drawing/2014/main" id="{B1253E01-703D-45FE-A2DE-314E22C861D7}"/>
                  </a:ext>
                </a:extLst>
              </p:cNvPr>
              <p:cNvCxnSpPr>
                <a:cxnSpLocks/>
                <a:stCxn id="3" idx="0"/>
              </p:cNvCxnSpPr>
              <p:nvPr/>
            </p:nvCxnSpPr>
            <p:spPr>
              <a:xfrm>
                <a:off x="9284436" y="2782821"/>
                <a:ext cx="298602" cy="679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 xmlns:a16="http://schemas.microsoft.com/office/drawing/2014/main" id="{FCBCB384-205B-4031-9B86-624A87F4D025}"/>
                  </a:ext>
                </a:extLst>
              </p:cNvPr>
              <p:cNvCxnSpPr>
                <a:cxnSpLocks/>
                <a:endCxn id="7" idx="0"/>
              </p:cNvCxnSpPr>
              <p:nvPr/>
            </p:nvCxnSpPr>
            <p:spPr>
              <a:xfrm>
                <a:off x="9955512" y="2789616"/>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9D3579CE-FC3A-4F19-A0B6-712EFF818676}"/>
                  </a:ext>
                </a:extLst>
              </p:cNvPr>
              <p:cNvCxnSpPr>
                <a:cxnSpLocks/>
                <a:stCxn id="7" idx="2"/>
                <a:endCxn id="11" idx="1"/>
              </p:cNvCxnSpPr>
              <p:nvPr/>
            </p:nvCxnSpPr>
            <p:spPr>
              <a:xfrm flipV="1">
                <a:off x="11504076" y="2789615"/>
                <a:ext cx="274799" cy="1"/>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40" name="Connector: Curved 39">
            <a:extLst>
              <a:ext uri="{FF2B5EF4-FFF2-40B4-BE49-F238E27FC236}">
                <a16:creationId xmlns="" xmlns:a16="http://schemas.microsoft.com/office/drawing/2014/main" id="{158C7E72-6A6F-41C3-B1F4-A8FF047299D1}"/>
              </a:ext>
            </a:extLst>
          </p:cNvPr>
          <p:cNvCxnSpPr>
            <a:cxnSpLocks/>
            <a:endCxn id="43" idx="1"/>
          </p:cNvCxnSpPr>
          <p:nvPr/>
        </p:nvCxnSpPr>
        <p:spPr>
          <a:xfrm>
            <a:off x="5261295" y="4588278"/>
            <a:ext cx="2583063" cy="1864547"/>
          </a:xfrm>
          <a:prstGeom prst="curvedConnector3">
            <a:avLst>
              <a:gd name="adj1" fmla="val 5974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 xmlns:a16="http://schemas.microsoft.com/office/drawing/2014/main" id="{AF24A285-7068-493B-9DF1-14179B9CBA4E}"/>
                  </a:ext>
                </a:extLst>
              </p:cNvPr>
              <p:cNvSpPr txBox="1"/>
              <p:nvPr/>
            </p:nvSpPr>
            <p:spPr>
              <a:xfrm>
                <a:off x="7844358" y="6191215"/>
                <a:ext cx="3613904" cy="523220"/>
              </a:xfrm>
              <a:prstGeom prst="rect">
                <a:avLst/>
              </a:prstGeom>
              <a:noFill/>
              <a:ln w="38100">
                <a:solidFill>
                  <a:srgbClr val="FF0000"/>
                </a:solidFill>
                <a:prstDash val="sysDot"/>
              </a:ln>
            </p:spPr>
            <p:txBody>
              <a:bodyPr wrap="square" rtlCol="1">
                <a:spAutoFit/>
              </a:bodyPr>
              <a:lstStyle/>
              <a:p>
                <a:r>
                  <a:rPr lang="en-US" sz="2800" dirty="0"/>
                  <a:t>(</a:t>
                </a:r>
                <a14:m>
                  <m:oMath xmlns:m="http://schemas.openxmlformats.org/officeDocument/2006/math">
                    <m:acc>
                      <m:accPr>
                        <m:chr m:val="̂"/>
                        <m:ctrlPr>
                          <a:rPr lang="en-US" sz="2800" i="1">
                            <a:latin typeface="Cambria Math" charset="0"/>
                          </a:rPr>
                        </m:ctrlPr>
                      </m:accPr>
                      <m:e>
                        <m:r>
                          <a:rPr lang="en-US" sz="2800" i="1">
                            <a:latin typeface="Cambria Math" panose="02040503050406030204" pitchFamily="18" charset="0"/>
                          </a:rPr>
                          <m:t>𝑥</m:t>
                        </m:r>
                      </m:e>
                    </m:acc>
                  </m:oMath>
                </a14:m>
                <a:r>
                  <a:rPr lang="en-US" sz="2800" dirty="0"/>
                  <a:t> is </a:t>
                </a:r>
                <a14:m>
                  <m:oMath xmlns:m="http://schemas.openxmlformats.org/officeDocument/2006/math">
                    <m:r>
                      <a:rPr lang="en-US" sz="2800" i="1">
                        <a:latin typeface="Cambria Math" panose="02040503050406030204" pitchFamily="18" charset="0"/>
                      </a:rPr>
                      <m:t>𝑥</m:t>
                    </m:r>
                  </m:oMath>
                </a14:m>
                <a:r>
                  <a:rPr lang="en-US" sz="2800" dirty="0"/>
                  <a:t>’s reconstruction)</a:t>
                </a:r>
                <a:endParaRPr lang="he-IL" sz="2800" dirty="0"/>
              </a:p>
            </p:txBody>
          </p:sp>
        </mc:Choice>
        <mc:Fallback xmlns="">
          <p:sp>
            <p:nvSpPr>
              <p:cNvPr id="43" name="TextBox 42">
                <a:extLst>
                  <a:ext uri="{FF2B5EF4-FFF2-40B4-BE49-F238E27FC236}">
                    <a16:creationId xmlns:a16="http://schemas.microsoft.com/office/drawing/2014/main" id="{AF24A285-7068-493B-9DF1-14179B9CBA4E}"/>
                  </a:ext>
                </a:extLst>
              </p:cNvPr>
              <p:cNvSpPr txBox="1">
                <a:spLocks noRot="1" noChangeAspect="1" noMove="1" noResize="1" noEditPoints="1" noAdjustHandles="1" noChangeArrowheads="1" noChangeShapeType="1" noTextEdit="1"/>
              </p:cNvSpPr>
              <p:nvPr/>
            </p:nvSpPr>
            <p:spPr>
              <a:xfrm>
                <a:off x="7844358" y="6191215"/>
                <a:ext cx="3613904" cy="523220"/>
              </a:xfrm>
              <a:prstGeom prst="rect">
                <a:avLst/>
              </a:prstGeom>
              <a:blipFill>
                <a:blip r:embed="rId9"/>
                <a:stretch>
                  <a:fillRect l="-3005" t="-12088" b="-24176"/>
                </a:stretch>
              </a:blipFill>
              <a:ln w="38100">
                <a:solidFill>
                  <a:srgbClr val="FF0000"/>
                </a:solidFill>
                <a:prstDash val="sysDot"/>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 xmlns:a16="http://schemas.microsoft.com/office/drawing/2014/main" id="{DE923BEE-44A0-4476-87C0-CB5172138B77}"/>
                  </a:ext>
                </a:extLst>
              </p:cNvPr>
              <p:cNvSpPr txBox="1"/>
              <p:nvPr/>
            </p:nvSpPr>
            <p:spPr>
              <a:xfrm>
                <a:off x="9387046" y="1534823"/>
                <a:ext cx="436228"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he-IL" sz="3600" i="1" smtClean="0">
                          <a:latin typeface="Cambria Math" panose="02040503050406030204" pitchFamily="18" charset="0"/>
                        </a:rPr>
                        <m:t>𝑧</m:t>
                      </m:r>
                    </m:oMath>
                  </m:oMathPara>
                </a14:m>
                <a:endParaRPr lang="he-IL" sz="3600" dirty="0"/>
              </a:p>
            </p:txBody>
          </p:sp>
        </mc:Choice>
        <mc:Fallback xmlns="">
          <p:sp>
            <p:nvSpPr>
              <p:cNvPr id="21" name="TextBox 20">
                <a:extLst>
                  <a:ext uri="{FF2B5EF4-FFF2-40B4-BE49-F238E27FC236}">
                    <a16:creationId xmlns:a16="http://schemas.microsoft.com/office/drawing/2014/main" id="{DE923BEE-44A0-4476-87C0-CB5172138B77}"/>
                  </a:ext>
                </a:extLst>
              </p:cNvPr>
              <p:cNvSpPr txBox="1">
                <a:spLocks noRot="1" noChangeAspect="1" noMove="1" noResize="1" noEditPoints="1" noAdjustHandles="1" noChangeArrowheads="1" noChangeShapeType="1" noTextEdit="1"/>
              </p:cNvSpPr>
              <p:nvPr/>
            </p:nvSpPr>
            <p:spPr>
              <a:xfrm>
                <a:off x="9387046" y="1534823"/>
                <a:ext cx="436228" cy="553998"/>
              </a:xfrm>
              <a:prstGeom prst="rect">
                <a:avLst/>
              </a:prstGeom>
              <a:blipFill>
                <a:blip r:embed="rId10"/>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13223826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E78A00-114B-4627-AA22-06A354207408}"/>
              </a:ext>
            </a:extLst>
          </p:cNvPr>
          <p:cNvSpPr>
            <a:spLocks noGrp="1"/>
          </p:cNvSpPr>
          <p:nvPr>
            <p:ph type="title"/>
          </p:nvPr>
        </p:nvSpPr>
        <p:spPr>
          <a:xfrm>
            <a:off x="1024128" y="585216"/>
            <a:ext cx="9720072" cy="1499616"/>
          </a:xfrm>
        </p:spPr>
        <p:txBody>
          <a:bodyPr vert="horz" lIns="91440" tIns="45720" rIns="91440" bIns="45720" rtlCol="0" anchor="ctr">
            <a:normAutofit/>
          </a:bodyPr>
          <a:lstStyle/>
          <a:p>
            <a:r>
              <a:rPr lang="en-US"/>
              <a:t>Simple Idea</a:t>
            </a:r>
          </a:p>
        </p:txBody>
      </p:sp>
      <p:graphicFrame>
        <p:nvGraphicFramePr>
          <p:cNvPr id="10" name="TextBox 5">
            <a:extLst>
              <a:ext uri="{FF2B5EF4-FFF2-40B4-BE49-F238E27FC236}">
                <a16:creationId xmlns="" xmlns:a16="http://schemas.microsoft.com/office/drawing/2014/main" id="{6CD75E2E-D290-4DDC-8187-3BF7C8365D89}"/>
              </a:ext>
            </a:extLst>
          </p:cNvPr>
          <p:cNvGraphicFramePr/>
          <p:nvPr>
            <p:extLst>
              <p:ext uri="{D42A27DB-BD31-4B8C-83A1-F6EECF244321}">
                <p14:modId xmlns:p14="http://schemas.microsoft.com/office/powerpoint/2010/main" val="2383396034"/>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96260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6F7955-58D2-4A69-AD06-5524EEAF12C2}"/>
              </a:ext>
            </a:extLst>
          </p:cNvPr>
          <p:cNvSpPr>
            <a:spLocks noGrp="1"/>
          </p:cNvSpPr>
          <p:nvPr>
            <p:ph type="title"/>
          </p:nvPr>
        </p:nvSpPr>
        <p:spPr/>
        <p:txBody>
          <a:bodyPr/>
          <a:lstStyle/>
          <a:p>
            <a:r>
              <a:rPr lang="en-US" dirty="0"/>
              <a:t>Training the AE	</a:t>
            </a:r>
            <a:endParaRPr lang="he-IL"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E66D0CD4-C6FE-4E79-8ACE-88663764300E}"/>
                  </a:ext>
                </a:extLst>
              </p:cNvPr>
              <p:cNvSpPr txBox="1"/>
              <p:nvPr/>
            </p:nvSpPr>
            <p:spPr>
              <a:xfrm>
                <a:off x="327171" y="1784217"/>
                <a:ext cx="11560029" cy="5015860"/>
              </a:xfrm>
              <a:prstGeom prst="rect">
                <a:avLst/>
              </a:prstGeom>
              <a:noFill/>
            </p:spPr>
            <p:txBody>
              <a:bodyPr wrap="square" rtlCol="1">
                <a:spAutoFit/>
              </a:bodyPr>
              <a:lstStyle/>
              <a:p>
                <a:r>
                  <a:rPr lang="en-US" sz="2800" dirty="0"/>
                  <a:t>Using </a:t>
                </a:r>
                <a:r>
                  <a:rPr lang="en-US" sz="2800" b="1" dirty="0"/>
                  <a:t>Gradient</a:t>
                </a:r>
                <a:r>
                  <a:rPr lang="en-US" sz="2800" dirty="0"/>
                  <a:t> </a:t>
                </a:r>
                <a:r>
                  <a:rPr lang="en-US" sz="2800" b="1" dirty="0"/>
                  <a:t>Descent</a:t>
                </a:r>
                <a:r>
                  <a:rPr lang="en-US" sz="2800" dirty="0"/>
                  <a:t> we can simply train the model as any other FC NN with:</a:t>
                </a:r>
              </a:p>
              <a:p>
                <a:endParaRPr lang="en-US" sz="2800" dirty="0"/>
              </a:p>
              <a:p>
                <a:pPr marL="285750" indent="-285750">
                  <a:buFontTx/>
                  <a:buChar char="-"/>
                </a:pPr>
                <a:r>
                  <a:rPr lang="en-US" sz="2800" dirty="0"/>
                  <a:t>Traditionally with</a:t>
                </a:r>
                <a:r>
                  <a:rPr lang="en-US" sz="2800" i="1" dirty="0"/>
                  <a:t> </a:t>
                </a:r>
                <a:r>
                  <a:rPr lang="en-US" sz="2800" i="1" u="sng" dirty="0"/>
                  <a:t>squared error </a:t>
                </a:r>
                <a:r>
                  <a:rPr lang="en-US" sz="2800" u="sng" dirty="0"/>
                  <a:t>loss</a:t>
                </a:r>
                <a:r>
                  <a:rPr lang="en-US" sz="2800" dirty="0"/>
                  <a:t> function</a:t>
                </a:r>
              </a:p>
              <a:p>
                <a:pPr marL="285750" indent="-285750">
                  <a:buFontTx/>
                  <a:buChar char="-"/>
                </a:pPr>
                <a:endParaRPr lang="en-US" sz="2800" dirty="0"/>
              </a:p>
              <a:p>
                <a:pPr lvl="2"/>
                <a:r>
                  <a:rPr lang="en-US" sz="2800" dirty="0"/>
                  <a:t>						 </a:t>
                </a:r>
                <a14:m>
                  <m:oMath xmlns:m="http://schemas.openxmlformats.org/officeDocument/2006/math">
                    <m:r>
                      <a:rPr lang="he-IL" sz="2800" i="1" dirty="0" smtClean="0">
                        <a:latin typeface="Cambria Math" panose="02040503050406030204" pitchFamily="18" charset="0"/>
                      </a:rPr>
                      <m:t>𝐿</m:t>
                    </m:r>
                    <m:d>
                      <m:dPr>
                        <m:ctrlPr>
                          <a:rPr lang="he-IL" sz="2800" i="1" dirty="0">
                            <a:latin typeface="Cambria Math" charset="0"/>
                          </a:rPr>
                        </m:ctrlPr>
                      </m:dPr>
                      <m:e>
                        <m:r>
                          <a:rPr lang="he-IL" sz="2800" i="1" dirty="0">
                            <a:latin typeface="Cambria Math" panose="02040503050406030204" pitchFamily="18" charset="0"/>
                          </a:rPr>
                          <m:t>𝑥</m:t>
                        </m:r>
                        <m:r>
                          <a:rPr lang="he-IL" sz="2800" i="0" dirty="0">
                            <a:latin typeface="Cambria Math" panose="02040503050406030204" pitchFamily="18" charset="0"/>
                          </a:rPr>
                          <m:t>,</m:t>
                        </m:r>
                        <m:acc>
                          <m:accPr>
                            <m:chr m:val="̂"/>
                            <m:ctrlPr>
                              <a:rPr lang="he-IL" sz="2800" i="1" dirty="0">
                                <a:latin typeface="Cambria Math" charset="0"/>
                              </a:rPr>
                            </m:ctrlPr>
                          </m:accPr>
                          <m:e>
                            <m:r>
                              <a:rPr lang="he-IL" sz="2800" i="1" dirty="0">
                                <a:latin typeface="Cambria Math" panose="02040503050406030204" pitchFamily="18" charset="0"/>
                              </a:rPr>
                              <m:t>𝑥</m:t>
                            </m:r>
                          </m:e>
                        </m:acc>
                      </m:e>
                    </m:d>
                    <m:r>
                      <a:rPr lang="he-IL" sz="2800" i="0" dirty="0">
                        <a:latin typeface="Cambria Math" panose="02040503050406030204" pitchFamily="18" charset="0"/>
                      </a:rPr>
                      <m:t>=</m:t>
                    </m:r>
                    <m:sSup>
                      <m:sSupPr>
                        <m:ctrlPr>
                          <a:rPr lang="he-IL" sz="2800" i="1" dirty="0">
                            <a:latin typeface="Cambria Math" charset="0"/>
                          </a:rPr>
                        </m:ctrlPr>
                      </m:sSupPr>
                      <m:e>
                        <m:d>
                          <m:dPr>
                            <m:begChr m:val="‖"/>
                            <m:endChr m:val="‖"/>
                            <m:ctrlPr>
                              <a:rPr lang="he-IL" sz="2800" i="1" dirty="0">
                                <a:latin typeface="Cambria Math" charset="0"/>
                              </a:rPr>
                            </m:ctrlPr>
                          </m:dPr>
                          <m:e>
                            <m:r>
                              <a:rPr lang="he-IL" sz="2800" i="1" dirty="0">
                                <a:latin typeface="Cambria Math" panose="02040503050406030204" pitchFamily="18" charset="0"/>
                              </a:rPr>
                              <m:t>𝑥</m:t>
                            </m:r>
                            <m:r>
                              <a:rPr lang="he-IL" sz="2800" i="0" dirty="0">
                                <a:latin typeface="Cambria Math" panose="02040503050406030204" pitchFamily="18" charset="0"/>
                              </a:rPr>
                              <m:t>−</m:t>
                            </m:r>
                            <m:acc>
                              <m:accPr>
                                <m:chr m:val="̂"/>
                                <m:ctrlPr>
                                  <a:rPr lang="he-IL" sz="2800" i="1" dirty="0">
                                    <a:latin typeface="Cambria Math" charset="0"/>
                                  </a:rPr>
                                </m:ctrlPr>
                              </m:accPr>
                              <m:e>
                                <m:r>
                                  <a:rPr lang="he-IL" sz="2800" i="1" dirty="0">
                                    <a:latin typeface="Cambria Math" panose="02040503050406030204" pitchFamily="18" charset="0"/>
                                  </a:rPr>
                                  <m:t>𝑥</m:t>
                                </m:r>
                              </m:e>
                            </m:acc>
                          </m:e>
                        </m:d>
                      </m:e>
                      <m:sup>
                        <m:r>
                          <a:rPr lang="he-IL" sz="2800" i="0" dirty="0">
                            <a:latin typeface="Cambria Math" panose="02040503050406030204" pitchFamily="18" charset="0"/>
                          </a:rPr>
                          <m:t>2</m:t>
                        </m:r>
                      </m:sup>
                    </m:sSup>
                  </m:oMath>
                </a14:m>
                <a:r>
                  <a:rPr lang="he-IL" sz="2800" dirty="0"/>
                  <a:t> </a:t>
                </a:r>
                <a:r>
                  <a:rPr lang="en-US" sz="2800" dirty="0"/>
                  <a:t> </a:t>
                </a:r>
              </a:p>
              <a:p>
                <a:pPr lvl="2"/>
                <a:endParaRPr lang="en-US" sz="2800" dirty="0"/>
              </a:p>
              <a:p>
                <a:pPr marL="285750" indent="-285750">
                  <a:buFontTx/>
                  <a:buChar char="-"/>
                </a:pPr>
                <a:r>
                  <a:rPr lang="en-US" sz="2800" dirty="0"/>
                  <a:t>If our input is interpreted as bit vectors or vectors of bit probabilities the </a:t>
                </a:r>
              </a:p>
              <a:p>
                <a:r>
                  <a:rPr lang="en-US" sz="2800" i="1" dirty="0"/>
                  <a:t>   </a:t>
                </a:r>
                <a:r>
                  <a:rPr lang="en-US" sz="2800" i="1" u="sng" dirty="0"/>
                  <a:t>cross entropy</a:t>
                </a:r>
                <a:r>
                  <a:rPr lang="en-US" sz="2800" i="1" dirty="0"/>
                  <a:t> </a:t>
                </a:r>
                <a:r>
                  <a:rPr lang="en-US" sz="2800" dirty="0"/>
                  <a:t>can be used</a:t>
                </a:r>
              </a:p>
              <a:p>
                <a:endParaRPr lang="en-US" sz="2800" dirty="0"/>
              </a:p>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𝐻</m:t>
                      </m:r>
                      <m:d>
                        <m:dPr>
                          <m:ctrlPr>
                            <a:rPr lang="en-US" sz="2800" i="1" dirty="0">
                              <a:latin typeface="Cambria Math" charset="0"/>
                            </a:rPr>
                          </m:ctrlPr>
                        </m:dPr>
                        <m:e>
                          <m:r>
                            <a:rPr lang="en-US" sz="2800" i="1" dirty="0">
                              <a:latin typeface="Cambria Math" panose="02040503050406030204" pitchFamily="18" charset="0"/>
                            </a:rPr>
                            <m:t>𝑝</m:t>
                          </m:r>
                          <m:r>
                            <a:rPr lang="en-US" sz="2800" i="0" dirty="0">
                              <a:latin typeface="Cambria Math" panose="02040503050406030204" pitchFamily="18" charset="0"/>
                            </a:rPr>
                            <m:t>,</m:t>
                          </m:r>
                          <m:r>
                            <a:rPr lang="en-US" sz="2800" i="1" dirty="0">
                              <a:latin typeface="Cambria Math" panose="02040503050406030204" pitchFamily="18" charset="0"/>
                            </a:rPr>
                            <m:t>𝑞</m:t>
                          </m:r>
                        </m:e>
                      </m:d>
                      <m:r>
                        <a:rPr lang="en-US" sz="2800" i="0" dirty="0">
                          <a:latin typeface="Cambria Math" panose="02040503050406030204" pitchFamily="18" charset="0"/>
                        </a:rPr>
                        <m:t>=−</m:t>
                      </m:r>
                      <m:nary>
                        <m:naryPr>
                          <m:chr m:val="∑"/>
                          <m:limLoc m:val="undOvr"/>
                          <m:grow m:val="on"/>
                          <m:supHide m:val="on"/>
                          <m:ctrlPr>
                            <a:rPr lang="en-US" sz="2800" i="1" dirty="0">
                              <a:latin typeface="Cambria Math" charset="0"/>
                            </a:rPr>
                          </m:ctrlPr>
                        </m:naryPr>
                        <m:sub>
                          <m:r>
                            <a:rPr lang="en-US" sz="2800" i="1" dirty="0">
                              <a:latin typeface="Cambria Math" panose="02040503050406030204" pitchFamily="18" charset="0"/>
                            </a:rPr>
                            <m:t>𝑥</m:t>
                          </m:r>
                        </m:sub>
                        <m:sup/>
                        <m:e>
                          <m:r>
                            <a:rPr lang="en-US" sz="2800" i="1" dirty="0">
                              <a:latin typeface="Cambria Math" panose="02040503050406030204" pitchFamily="18" charset="0"/>
                            </a:rPr>
                            <m:t>𝑝</m:t>
                          </m:r>
                          <m:d>
                            <m:dPr>
                              <m:ctrlPr>
                                <a:rPr lang="en-US" sz="2800" i="1" dirty="0">
                                  <a:latin typeface="Cambria Math" charset="0"/>
                                </a:rPr>
                              </m:ctrlPr>
                            </m:dPr>
                            <m:e>
                              <m:r>
                                <a:rPr lang="en-US" sz="2800" i="1" dirty="0">
                                  <a:latin typeface="Cambria Math" panose="02040503050406030204" pitchFamily="18" charset="0"/>
                                </a:rPr>
                                <m:t>𝑥</m:t>
                              </m:r>
                            </m:e>
                          </m:d>
                          <m:func>
                            <m:funcPr>
                              <m:ctrlPr>
                                <a:rPr lang="en-US" sz="2800" i="1" dirty="0">
                                  <a:latin typeface="Cambria Math" charset="0"/>
                                </a:rPr>
                              </m:ctrlPr>
                            </m:funcPr>
                            <m:fName>
                              <m:r>
                                <m:rPr>
                                  <m:sty m:val="p"/>
                                </m:rPr>
                                <a:rPr lang="en-US" sz="2800" i="0" dirty="0">
                                  <a:latin typeface="Cambria Math" panose="02040503050406030204" pitchFamily="18" charset="0"/>
                                </a:rPr>
                                <m:t>log</m:t>
                              </m:r>
                            </m:fName>
                            <m:e>
                              <m:r>
                                <a:rPr lang="en-US" sz="2800" i="1" dirty="0">
                                  <a:latin typeface="Cambria Math" panose="02040503050406030204" pitchFamily="18" charset="0"/>
                                </a:rPr>
                                <m:t>𝑞</m:t>
                              </m:r>
                              <m:d>
                                <m:dPr>
                                  <m:ctrlPr>
                                    <a:rPr lang="en-US" sz="2800" i="1" dirty="0">
                                      <a:latin typeface="Cambria Math" charset="0"/>
                                    </a:rPr>
                                  </m:ctrlPr>
                                </m:dPr>
                                <m:e>
                                  <m:r>
                                    <a:rPr lang="en-US" sz="2800" i="1" dirty="0">
                                      <a:latin typeface="Cambria Math" panose="02040503050406030204" pitchFamily="18" charset="0"/>
                                    </a:rPr>
                                    <m:t>𝑥</m:t>
                                  </m:r>
                                </m:e>
                              </m:d>
                            </m:e>
                          </m:func>
                        </m:e>
                      </m:nary>
                    </m:oMath>
                  </m:oMathPara>
                </a14:m>
                <a:endParaRPr lang="en-US" sz="2800" dirty="0"/>
              </a:p>
            </p:txBody>
          </p:sp>
        </mc:Choice>
        <mc:Fallback xmlns="">
          <p:sp>
            <p:nvSpPr>
              <p:cNvPr id="4" name="TextBox 3">
                <a:extLst>
                  <a:ext uri="{FF2B5EF4-FFF2-40B4-BE49-F238E27FC236}">
                    <a16:creationId xmlns:a16="http://schemas.microsoft.com/office/drawing/2014/main" id="{E66D0CD4-C6FE-4E79-8ACE-88663764300E}"/>
                  </a:ext>
                </a:extLst>
              </p:cNvPr>
              <p:cNvSpPr txBox="1">
                <a:spLocks noRot="1" noChangeAspect="1" noMove="1" noResize="1" noEditPoints="1" noAdjustHandles="1" noChangeArrowheads="1" noChangeShapeType="1" noTextEdit="1"/>
              </p:cNvSpPr>
              <p:nvPr/>
            </p:nvSpPr>
            <p:spPr>
              <a:xfrm>
                <a:off x="327171" y="1784217"/>
                <a:ext cx="11560029" cy="5015860"/>
              </a:xfrm>
              <a:prstGeom prst="rect">
                <a:avLst/>
              </a:prstGeom>
              <a:blipFill>
                <a:blip r:embed="rId2"/>
                <a:stretch>
                  <a:fillRect l="-1108" t="-1338" r="-686"/>
                </a:stretch>
              </a:blipFill>
            </p:spPr>
            <p:txBody>
              <a:bodyPr/>
              <a:lstStyle/>
              <a:p>
                <a:r>
                  <a:rPr lang="he-IL">
                    <a:noFill/>
                  </a:rPr>
                  <a:t> </a:t>
                </a:r>
              </a:p>
            </p:txBody>
          </p:sp>
        </mc:Fallback>
      </mc:AlternateContent>
    </p:spTree>
    <p:extLst>
      <p:ext uri="{BB962C8B-B14F-4D97-AF65-F5344CB8AC3E}">
        <p14:creationId xmlns:p14="http://schemas.microsoft.com/office/powerpoint/2010/main" val="7133732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9305F3-FCE3-4570-AEC4-D489A37A3447}"/>
              </a:ext>
            </a:extLst>
          </p:cNvPr>
          <p:cNvSpPr>
            <a:spLocks noGrp="1"/>
          </p:cNvSpPr>
          <p:nvPr>
            <p:ph type="title"/>
          </p:nvPr>
        </p:nvSpPr>
        <p:spPr/>
        <p:txBody>
          <a:bodyPr/>
          <a:lstStyle/>
          <a:p>
            <a:pPr algn="ctr"/>
            <a:r>
              <a:rPr lang="en-US" dirty="0"/>
              <a:t>Undercomplete AE VS overcomplete AE</a:t>
            </a:r>
          </a:p>
        </p:txBody>
      </p:sp>
      <p:grpSp>
        <p:nvGrpSpPr>
          <p:cNvPr id="36" name="Group 35">
            <a:extLst>
              <a:ext uri="{FF2B5EF4-FFF2-40B4-BE49-F238E27FC236}">
                <a16:creationId xmlns="" xmlns:a16="http://schemas.microsoft.com/office/drawing/2014/main" id="{00C99108-C400-432C-A703-295A82AE0908}"/>
              </a:ext>
            </a:extLst>
          </p:cNvPr>
          <p:cNvGrpSpPr/>
          <p:nvPr/>
        </p:nvGrpSpPr>
        <p:grpSpPr>
          <a:xfrm>
            <a:off x="1024128" y="2718033"/>
            <a:ext cx="3778763" cy="3691844"/>
            <a:chOff x="7708853" y="2007954"/>
            <a:chExt cx="4043713" cy="4054057"/>
          </a:xfrm>
        </p:grpSpPr>
        <p:sp>
          <p:nvSpPr>
            <p:cNvPr id="16" name="Rectangle: Rounded Corners 15">
              <a:extLst>
                <a:ext uri="{FF2B5EF4-FFF2-40B4-BE49-F238E27FC236}">
                  <a16:creationId xmlns="" xmlns:a16="http://schemas.microsoft.com/office/drawing/2014/main" id="{BE04873E-3FFD-47BE-AFC4-9E12E17F391A}"/>
                </a:ext>
              </a:extLst>
            </p:cNvPr>
            <p:cNvSpPr/>
            <p:nvPr/>
          </p:nvSpPr>
          <p:spPr>
            <a:xfrm>
              <a:off x="7724107" y="2007954"/>
              <a:ext cx="4028459"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C668B43F-FECF-40BB-8A9E-E11FF5C4D67E}"/>
                </a:ext>
              </a:extLst>
            </p:cNvPr>
            <p:cNvSpPr/>
            <p:nvPr/>
          </p:nvSpPr>
          <p:spPr>
            <a:xfrm>
              <a:off x="8597711" y="217351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A6BD5766-8558-4C37-B49E-2CE78789D821}"/>
                </a:ext>
              </a:extLst>
            </p:cNvPr>
            <p:cNvSpPr/>
            <p:nvPr/>
          </p:nvSpPr>
          <p:spPr>
            <a:xfrm>
              <a:off x="9189726" y="217351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044CAE1B-56D1-4114-A5FC-690C976666A8}"/>
                </a:ext>
              </a:extLst>
            </p:cNvPr>
            <p:cNvSpPr/>
            <p:nvPr/>
          </p:nvSpPr>
          <p:spPr>
            <a:xfrm>
              <a:off x="9776855" y="217351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EE0B2511-702A-4AB2-9996-F1B087304353}"/>
                </a:ext>
              </a:extLst>
            </p:cNvPr>
            <p:cNvSpPr/>
            <p:nvPr/>
          </p:nvSpPr>
          <p:spPr>
            <a:xfrm>
              <a:off x="10368870" y="217351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 xmlns:a16="http://schemas.microsoft.com/office/drawing/2014/main" id="{F6DBC9B3-D4E8-4DA3-9E8F-5FC60DD27C08}"/>
                </a:ext>
              </a:extLst>
            </p:cNvPr>
            <p:cNvSpPr/>
            <p:nvPr/>
          </p:nvSpPr>
          <p:spPr>
            <a:xfrm>
              <a:off x="10960885" y="217351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48DD234A-6011-4552-8BFC-613EAB41F163}"/>
                </a:ext>
              </a:extLst>
            </p:cNvPr>
            <p:cNvSpPr/>
            <p:nvPr/>
          </p:nvSpPr>
          <p:spPr>
            <a:xfrm>
              <a:off x="8010582" y="217351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 xmlns:a16="http://schemas.microsoft.com/office/drawing/2014/main" id="{34AB2792-C07A-47C5-A7CA-D1460D1460A3}"/>
                </a:ext>
              </a:extLst>
            </p:cNvPr>
            <p:cNvSpPr/>
            <p:nvPr/>
          </p:nvSpPr>
          <p:spPr>
            <a:xfrm>
              <a:off x="7708853" y="5342164"/>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 xmlns:a16="http://schemas.microsoft.com/office/drawing/2014/main" id="{9434BC2F-42F1-4169-9461-EF0E2BCCC240}"/>
                </a:ext>
              </a:extLst>
            </p:cNvPr>
            <p:cNvSpPr/>
            <p:nvPr/>
          </p:nvSpPr>
          <p:spPr>
            <a:xfrm>
              <a:off x="8611157" y="550772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 xmlns:a16="http://schemas.microsoft.com/office/drawing/2014/main" id="{C8F32A8B-C2D6-477D-AD26-FB6EA46679E3}"/>
                </a:ext>
              </a:extLst>
            </p:cNvPr>
            <p:cNvSpPr/>
            <p:nvPr/>
          </p:nvSpPr>
          <p:spPr>
            <a:xfrm>
              <a:off x="9203172" y="550772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 xmlns:a16="http://schemas.microsoft.com/office/drawing/2014/main" id="{FBD06603-275C-419F-8D37-065A9F0CA0E7}"/>
                </a:ext>
              </a:extLst>
            </p:cNvPr>
            <p:cNvSpPr/>
            <p:nvPr/>
          </p:nvSpPr>
          <p:spPr>
            <a:xfrm>
              <a:off x="9790301" y="550772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 xmlns:a16="http://schemas.microsoft.com/office/drawing/2014/main" id="{3ADDC316-4E4D-4E11-930B-EB5DF3BA7D2E}"/>
                </a:ext>
              </a:extLst>
            </p:cNvPr>
            <p:cNvSpPr/>
            <p:nvPr/>
          </p:nvSpPr>
          <p:spPr>
            <a:xfrm>
              <a:off x="10382316" y="550772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 xmlns:a16="http://schemas.microsoft.com/office/drawing/2014/main" id="{FC280310-73C4-4838-96B3-A3A9256817CD}"/>
                </a:ext>
              </a:extLst>
            </p:cNvPr>
            <p:cNvSpPr/>
            <p:nvPr/>
          </p:nvSpPr>
          <p:spPr>
            <a:xfrm>
              <a:off x="10974331" y="550772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 xmlns:a16="http://schemas.microsoft.com/office/drawing/2014/main" id="{48366C20-AF91-47A1-89B6-7A4722E91721}"/>
                </a:ext>
              </a:extLst>
            </p:cNvPr>
            <p:cNvSpPr/>
            <p:nvPr/>
          </p:nvSpPr>
          <p:spPr>
            <a:xfrm>
              <a:off x="8024028" y="550772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 xmlns:a16="http://schemas.microsoft.com/office/drawing/2014/main" id="{3EDAFE3C-5118-46E1-B6BD-1625198BB851}"/>
                </a:ext>
              </a:extLst>
            </p:cNvPr>
            <p:cNvSpPr/>
            <p:nvPr/>
          </p:nvSpPr>
          <p:spPr>
            <a:xfrm>
              <a:off x="8597710" y="3615098"/>
              <a:ext cx="2210775"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 xmlns:a16="http://schemas.microsoft.com/office/drawing/2014/main" id="{36F7C08B-C056-4760-AAE6-3C1320C533DE}"/>
                </a:ext>
              </a:extLst>
            </p:cNvPr>
            <p:cNvSpPr/>
            <p:nvPr/>
          </p:nvSpPr>
          <p:spPr>
            <a:xfrm>
              <a:off x="9494249" y="373901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 xmlns:a16="http://schemas.microsoft.com/office/drawing/2014/main" id="{1F7A3DD4-690B-4FFA-9C6E-6414025AE21F}"/>
                </a:ext>
              </a:extLst>
            </p:cNvPr>
            <p:cNvSpPr/>
            <p:nvPr/>
          </p:nvSpPr>
          <p:spPr>
            <a:xfrm>
              <a:off x="10116840" y="374045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 xmlns:a16="http://schemas.microsoft.com/office/drawing/2014/main" id="{C00EA09F-A791-4711-B5CF-6328AA838547}"/>
                </a:ext>
              </a:extLst>
            </p:cNvPr>
            <p:cNvSpPr/>
            <p:nvPr/>
          </p:nvSpPr>
          <p:spPr>
            <a:xfrm>
              <a:off x="8871658" y="374045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 xmlns:a16="http://schemas.microsoft.com/office/drawing/2014/main" id="{BFFD4253-15DD-4716-B739-7BC4422D4EBB}"/>
                </a:ext>
              </a:extLst>
            </p:cNvPr>
            <p:cNvSpPr/>
            <p:nvPr/>
          </p:nvSpPr>
          <p:spPr>
            <a:xfrm rot="16200000">
              <a:off x="9249770" y="4794154"/>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 xmlns:a16="http://schemas.microsoft.com/office/drawing/2014/main" id="{90D1D521-6A52-448D-BB95-332B62645097}"/>
                </a:ext>
              </a:extLst>
            </p:cNvPr>
            <p:cNvSpPr/>
            <p:nvPr/>
          </p:nvSpPr>
          <p:spPr>
            <a:xfrm rot="16200000">
              <a:off x="9271030" y="3125983"/>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 xmlns:a16="http://schemas.microsoft.com/office/drawing/2014/main" id="{E8DD954F-0BDE-492E-AC1E-06A56DCE7028}"/>
              </a:ext>
            </a:extLst>
          </p:cNvPr>
          <p:cNvGrpSpPr/>
          <p:nvPr/>
        </p:nvGrpSpPr>
        <p:grpSpPr>
          <a:xfrm>
            <a:off x="6747958" y="2718033"/>
            <a:ext cx="4684863" cy="3631882"/>
            <a:chOff x="6617423" y="1717576"/>
            <a:chExt cx="5213090" cy="4054057"/>
          </a:xfrm>
        </p:grpSpPr>
        <p:sp>
          <p:nvSpPr>
            <p:cNvPr id="37" name="Rectangle: Rounded Corners 36">
              <a:extLst>
                <a:ext uri="{FF2B5EF4-FFF2-40B4-BE49-F238E27FC236}">
                  <a16:creationId xmlns="" xmlns:a16="http://schemas.microsoft.com/office/drawing/2014/main" id="{D21EB70D-E3C1-4022-99FF-237F9D180D02}"/>
                </a:ext>
              </a:extLst>
            </p:cNvPr>
            <p:cNvSpPr/>
            <p:nvPr/>
          </p:nvSpPr>
          <p:spPr>
            <a:xfrm>
              <a:off x="7093415" y="1717576"/>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 xmlns:a16="http://schemas.microsoft.com/office/drawing/2014/main" id="{21BE7C71-7358-44BD-A8E4-62D615D95A55}"/>
                </a:ext>
              </a:extLst>
            </p:cNvPr>
            <p:cNvSpPr/>
            <p:nvPr/>
          </p:nvSpPr>
          <p:spPr>
            <a:xfrm>
              <a:off x="7967019" y="18831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 xmlns:a16="http://schemas.microsoft.com/office/drawing/2014/main" id="{18F34843-B485-48C0-8FCF-A62771F4A3E9}"/>
                </a:ext>
              </a:extLst>
            </p:cNvPr>
            <p:cNvSpPr/>
            <p:nvPr/>
          </p:nvSpPr>
          <p:spPr>
            <a:xfrm>
              <a:off x="8559034" y="18831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 xmlns:a16="http://schemas.microsoft.com/office/drawing/2014/main" id="{3DDF73D9-06BF-474E-92C4-CE63E7E54EE4}"/>
                </a:ext>
              </a:extLst>
            </p:cNvPr>
            <p:cNvSpPr/>
            <p:nvPr/>
          </p:nvSpPr>
          <p:spPr>
            <a:xfrm>
              <a:off x="9146163" y="18831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 xmlns:a16="http://schemas.microsoft.com/office/drawing/2014/main" id="{F1555D2D-92B2-4E9F-B59A-FAD78FB23E81}"/>
                </a:ext>
              </a:extLst>
            </p:cNvPr>
            <p:cNvSpPr/>
            <p:nvPr/>
          </p:nvSpPr>
          <p:spPr>
            <a:xfrm>
              <a:off x="9738178" y="18831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 xmlns:a16="http://schemas.microsoft.com/office/drawing/2014/main" id="{5B6FC631-74AF-4606-9A34-6DD4347FE5CC}"/>
                </a:ext>
              </a:extLst>
            </p:cNvPr>
            <p:cNvSpPr/>
            <p:nvPr/>
          </p:nvSpPr>
          <p:spPr>
            <a:xfrm>
              <a:off x="10330193" y="18831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 xmlns:a16="http://schemas.microsoft.com/office/drawing/2014/main" id="{4DFD48CD-AD9D-4102-9EBF-1A48BC08BF93}"/>
                </a:ext>
              </a:extLst>
            </p:cNvPr>
            <p:cNvSpPr/>
            <p:nvPr/>
          </p:nvSpPr>
          <p:spPr>
            <a:xfrm>
              <a:off x="7379890" y="18831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 xmlns:a16="http://schemas.microsoft.com/office/drawing/2014/main" id="{F36A3B20-E3F1-4091-931B-B7DD51F871F9}"/>
                </a:ext>
              </a:extLst>
            </p:cNvPr>
            <p:cNvSpPr/>
            <p:nvPr/>
          </p:nvSpPr>
          <p:spPr>
            <a:xfrm>
              <a:off x="7078161" y="5051786"/>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 xmlns:a16="http://schemas.microsoft.com/office/drawing/2014/main" id="{1062B18B-BAC1-428F-8A9D-1FDB02DE7B3E}"/>
                </a:ext>
              </a:extLst>
            </p:cNvPr>
            <p:cNvSpPr/>
            <p:nvPr/>
          </p:nvSpPr>
          <p:spPr>
            <a:xfrm>
              <a:off x="7980465" y="521734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 xmlns:a16="http://schemas.microsoft.com/office/drawing/2014/main" id="{5999B978-9CE3-4E88-BA51-C45770C2A55C}"/>
                </a:ext>
              </a:extLst>
            </p:cNvPr>
            <p:cNvSpPr/>
            <p:nvPr/>
          </p:nvSpPr>
          <p:spPr>
            <a:xfrm>
              <a:off x="8572480" y="521734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 xmlns:a16="http://schemas.microsoft.com/office/drawing/2014/main" id="{30F5C197-D2E8-40D4-AFCE-F61AD39FCE8C}"/>
                </a:ext>
              </a:extLst>
            </p:cNvPr>
            <p:cNvSpPr/>
            <p:nvPr/>
          </p:nvSpPr>
          <p:spPr>
            <a:xfrm>
              <a:off x="9159609" y="521734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 xmlns:a16="http://schemas.microsoft.com/office/drawing/2014/main" id="{6F2C0B12-6ED3-424A-929B-F858C6FAB390}"/>
                </a:ext>
              </a:extLst>
            </p:cNvPr>
            <p:cNvSpPr/>
            <p:nvPr/>
          </p:nvSpPr>
          <p:spPr>
            <a:xfrm>
              <a:off x="9751624" y="521734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 xmlns:a16="http://schemas.microsoft.com/office/drawing/2014/main" id="{F054EAE8-45F3-4233-9DAA-1C9130F78247}"/>
                </a:ext>
              </a:extLst>
            </p:cNvPr>
            <p:cNvSpPr/>
            <p:nvPr/>
          </p:nvSpPr>
          <p:spPr>
            <a:xfrm>
              <a:off x="10343639" y="521734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 xmlns:a16="http://schemas.microsoft.com/office/drawing/2014/main" id="{95CD2EA1-82F0-4904-897B-F65DA9DECAEA}"/>
                </a:ext>
              </a:extLst>
            </p:cNvPr>
            <p:cNvSpPr/>
            <p:nvPr/>
          </p:nvSpPr>
          <p:spPr>
            <a:xfrm>
              <a:off x="7393336" y="521734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 xmlns:a16="http://schemas.microsoft.com/office/drawing/2014/main" id="{310E333B-0506-4B7A-BF80-BDEDB2BF0D47}"/>
                </a:ext>
              </a:extLst>
            </p:cNvPr>
            <p:cNvSpPr/>
            <p:nvPr/>
          </p:nvSpPr>
          <p:spPr>
            <a:xfrm>
              <a:off x="6617423" y="3324720"/>
              <a:ext cx="5213090"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 xmlns:a16="http://schemas.microsoft.com/office/drawing/2014/main" id="{F39CEDD4-8416-47FA-BAA4-D3448C148714}"/>
                </a:ext>
              </a:extLst>
            </p:cNvPr>
            <p:cNvSpPr/>
            <p:nvPr/>
          </p:nvSpPr>
          <p:spPr>
            <a:xfrm>
              <a:off x="8660403" y="349027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 xmlns:a16="http://schemas.microsoft.com/office/drawing/2014/main" id="{A69FF2B4-E130-4A4A-BE71-DD366F07A20F}"/>
                </a:ext>
              </a:extLst>
            </p:cNvPr>
            <p:cNvSpPr/>
            <p:nvPr/>
          </p:nvSpPr>
          <p:spPr>
            <a:xfrm>
              <a:off x="9252418" y="349027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 xmlns:a16="http://schemas.microsoft.com/office/drawing/2014/main" id="{47633B14-E8EA-4775-82D5-0FEDE66C9FE2}"/>
                </a:ext>
              </a:extLst>
            </p:cNvPr>
            <p:cNvSpPr/>
            <p:nvPr/>
          </p:nvSpPr>
          <p:spPr>
            <a:xfrm>
              <a:off x="9839547" y="349027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 xmlns:a16="http://schemas.microsoft.com/office/drawing/2014/main" id="{9255B65F-D0D8-4723-93EE-26DE8BB6C551}"/>
                </a:ext>
              </a:extLst>
            </p:cNvPr>
            <p:cNvSpPr/>
            <p:nvPr/>
          </p:nvSpPr>
          <p:spPr>
            <a:xfrm>
              <a:off x="10431562" y="349027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 xmlns:a16="http://schemas.microsoft.com/office/drawing/2014/main" id="{B47C9275-2E72-47A3-8DC2-1117DC06E470}"/>
                </a:ext>
              </a:extLst>
            </p:cNvPr>
            <p:cNvSpPr/>
            <p:nvPr/>
          </p:nvSpPr>
          <p:spPr>
            <a:xfrm>
              <a:off x="11023577" y="349027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 xmlns:a16="http://schemas.microsoft.com/office/drawing/2014/main" id="{877B64D7-4B01-4E46-8FDD-38C0310E54DD}"/>
                </a:ext>
              </a:extLst>
            </p:cNvPr>
            <p:cNvSpPr/>
            <p:nvPr/>
          </p:nvSpPr>
          <p:spPr>
            <a:xfrm>
              <a:off x="8073274" y="349027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 xmlns:a16="http://schemas.microsoft.com/office/drawing/2014/main" id="{9C53D793-5538-4EE0-9E32-06CE6171BBB3}"/>
                </a:ext>
              </a:extLst>
            </p:cNvPr>
            <p:cNvSpPr/>
            <p:nvPr/>
          </p:nvSpPr>
          <p:spPr>
            <a:xfrm>
              <a:off x="6889244" y="349027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 xmlns:a16="http://schemas.microsoft.com/office/drawing/2014/main" id="{3E53E882-C2C8-4312-8722-7E6687A871BD}"/>
                </a:ext>
              </a:extLst>
            </p:cNvPr>
            <p:cNvSpPr/>
            <p:nvPr/>
          </p:nvSpPr>
          <p:spPr>
            <a:xfrm>
              <a:off x="7481259" y="347746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 xmlns:a16="http://schemas.microsoft.com/office/drawing/2014/main" id="{B7D4ECA1-844D-46AB-B138-F6721EC93B5B}"/>
                </a:ext>
              </a:extLst>
            </p:cNvPr>
            <p:cNvSpPr/>
            <p:nvPr/>
          </p:nvSpPr>
          <p:spPr>
            <a:xfrm rot="16200000">
              <a:off x="8619078" y="4503776"/>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 xmlns:a16="http://schemas.microsoft.com/office/drawing/2014/main" id="{14DC10AD-B486-4C07-950D-9457C98D1439}"/>
                </a:ext>
              </a:extLst>
            </p:cNvPr>
            <p:cNvSpPr/>
            <p:nvPr/>
          </p:nvSpPr>
          <p:spPr>
            <a:xfrm rot="16200000">
              <a:off x="8640338" y="2835605"/>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a:extLst>
              <a:ext uri="{FF2B5EF4-FFF2-40B4-BE49-F238E27FC236}">
                <a16:creationId xmlns="" xmlns:a16="http://schemas.microsoft.com/office/drawing/2014/main" id="{F7BE80BA-0C99-4567-8ABE-D5F1E0FFCDBD}"/>
              </a:ext>
            </a:extLst>
          </p:cNvPr>
          <p:cNvSpPr txBox="1"/>
          <p:nvPr/>
        </p:nvSpPr>
        <p:spPr>
          <a:xfrm>
            <a:off x="332508" y="1951570"/>
            <a:ext cx="7640379" cy="523220"/>
          </a:xfrm>
          <a:prstGeom prst="rect">
            <a:avLst/>
          </a:prstGeom>
          <a:noFill/>
        </p:spPr>
        <p:txBody>
          <a:bodyPr wrap="square" rtlCol="1">
            <a:spAutoFit/>
          </a:bodyPr>
          <a:lstStyle/>
          <a:p>
            <a:r>
              <a:rPr lang="en-US" sz="2800" dirty="0"/>
              <a:t>We distinguish between two types of AE structures:</a:t>
            </a:r>
            <a:endParaRPr lang="he-IL" sz="2800" dirty="0"/>
          </a:p>
        </p:txBody>
      </p:sp>
    </p:spTree>
    <p:extLst>
      <p:ext uri="{BB962C8B-B14F-4D97-AF65-F5344CB8AC3E}">
        <p14:creationId xmlns:p14="http://schemas.microsoft.com/office/powerpoint/2010/main" val="124542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1000"/>
                                        <p:tgtEl>
                                          <p:spTgt spid="62"/>
                                        </p:tgtEl>
                                      </p:cBhvr>
                                    </p:animEffect>
                                    <p:anim calcmode="lin" valueType="num">
                                      <p:cBhvr>
                                        <p:cTn id="15" dur="1000" fill="hold"/>
                                        <p:tgtEl>
                                          <p:spTgt spid="62"/>
                                        </p:tgtEl>
                                        <p:attrNameLst>
                                          <p:attrName>ppt_x</p:attrName>
                                        </p:attrNameLst>
                                      </p:cBhvr>
                                      <p:tavLst>
                                        <p:tav tm="0">
                                          <p:val>
                                            <p:strVal val="#ppt_x"/>
                                          </p:val>
                                        </p:tav>
                                        <p:tav tm="100000">
                                          <p:val>
                                            <p:strVal val="#ppt_x"/>
                                          </p:val>
                                        </p:tav>
                                      </p:tavLst>
                                    </p:anim>
                                    <p:anim calcmode="lin" valueType="num">
                                      <p:cBhvr>
                                        <p:cTn id="16"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6F7955-58D2-4A69-AD06-5524EEAF12C2}"/>
              </a:ext>
            </a:extLst>
          </p:cNvPr>
          <p:cNvSpPr>
            <a:spLocks noGrp="1"/>
          </p:cNvSpPr>
          <p:nvPr>
            <p:ph type="title"/>
          </p:nvPr>
        </p:nvSpPr>
        <p:spPr/>
        <p:txBody>
          <a:bodyPr/>
          <a:lstStyle/>
          <a:p>
            <a:r>
              <a:rPr lang="en-US" dirty="0"/>
              <a:t>Undercomplete AE</a:t>
            </a:r>
            <a:endParaRPr lang="he-IL" dirty="0"/>
          </a:p>
        </p:txBody>
      </p:sp>
      <p:grpSp>
        <p:nvGrpSpPr>
          <p:cNvPr id="3" name="Group 2">
            <a:extLst>
              <a:ext uri="{FF2B5EF4-FFF2-40B4-BE49-F238E27FC236}">
                <a16:creationId xmlns="" xmlns:a16="http://schemas.microsoft.com/office/drawing/2014/main" id="{31855AC0-F312-4D1A-B929-8D0D17BD4894}"/>
              </a:ext>
            </a:extLst>
          </p:cNvPr>
          <p:cNvGrpSpPr/>
          <p:nvPr/>
        </p:nvGrpSpPr>
        <p:grpSpPr>
          <a:xfrm>
            <a:off x="6541710" y="2007954"/>
            <a:ext cx="5210856" cy="4054057"/>
            <a:chOff x="5451141" y="2024732"/>
            <a:chExt cx="5210856" cy="4054057"/>
          </a:xfrm>
        </p:grpSpPr>
        <p:sp>
          <p:nvSpPr>
            <p:cNvPr id="4" name="Rectangle: Rounded Corners 3">
              <a:extLst>
                <a:ext uri="{FF2B5EF4-FFF2-40B4-BE49-F238E27FC236}">
                  <a16:creationId xmlns="" xmlns:a16="http://schemas.microsoft.com/office/drawing/2014/main" id="{092230CB-B770-4988-B2B8-273313FAC36F}"/>
                </a:ext>
              </a:extLst>
            </p:cNvPr>
            <p:cNvSpPr/>
            <p:nvPr/>
          </p:nvSpPr>
          <p:spPr>
            <a:xfrm>
              <a:off x="6633538" y="2024732"/>
              <a:ext cx="4028459"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 xmlns:a16="http://schemas.microsoft.com/office/drawing/2014/main" id="{D42765E7-8FD1-4B7D-BF81-DA6457FCAB50}"/>
                </a:ext>
              </a:extLst>
            </p:cNvPr>
            <p:cNvSpPr/>
            <p:nvPr/>
          </p:nvSpPr>
          <p:spPr>
            <a:xfrm>
              <a:off x="7507142"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 xmlns:a16="http://schemas.microsoft.com/office/drawing/2014/main" id="{77B27665-B37B-4BBB-ACE8-F1D4C43C22D0}"/>
                </a:ext>
              </a:extLst>
            </p:cNvPr>
            <p:cNvSpPr/>
            <p:nvPr/>
          </p:nvSpPr>
          <p:spPr>
            <a:xfrm>
              <a:off x="8099157"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8A95C108-0BD0-4375-8AB3-F6132C2468BD}"/>
                </a:ext>
              </a:extLst>
            </p:cNvPr>
            <p:cNvSpPr/>
            <p:nvPr/>
          </p:nvSpPr>
          <p:spPr>
            <a:xfrm>
              <a:off x="868628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6CBB48E8-5A26-423C-B470-9A454DA23614}"/>
                </a:ext>
              </a:extLst>
            </p:cNvPr>
            <p:cNvSpPr/>
            <p:nvPr/>
          </p:nvSpPr>
          <p:spPr>
            <a:xfrm>
              <a:off x="9278301"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AD51C0B7-0970-4074-A727-A5D5DD81415B}"/>
                </a:ext>
              </a:extLst>
            </p:cNvPr>
            <p:cNvSpPr/>
            <p:nvPr/>
          </p:nvSpPr>
          <p:spPr>
            <a:xfrm>
              <a:off x="987031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B8EE6A59-F6CD-426F-B831-EBFC5FCA5EED}"/>
                </a:ext>
              </a:extLst>
            </p:cNvPr>
            <p:cNvSpPr/>
            <p:nvPr/>
          </p:nvSpPr>
          <p:spPr>
            <a:xfrm>
              <a:off x="6920013"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 xmlns:a16="http://schemas.microsoft.com/office/drawing/2014/main" id="{4F44866E-68FD-45DF-BC38-A22E8F38A0B7}"/>
                </a:ext>
              </a:extLst>
            </p:cNvPr>
            <p:cNvSpPr/>
            <p:nvPr/>
          </p:nvSpPr>
          <p:spPr>
            <a:xfrm>
              <a:off x="6618284" y="535894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CEA73214-29A6-4B2C-B731-ECDAD3420BF8}"/>
                </a:ext>
              </a:extLst>
            </p:cNvPr>
            <p:cNvSpPr/>
            <p:nvPr/>
          </p:nvSpPr>
          <p:spPr>
            <a:xfrm>
              <a:off x="7520588"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3249B6EF-5D36-452E-B227-0FAF59295BC2}"/>
                </a:ext>
              </a:extLst>
            </p:cNvPr>
            <p:cNvSpPr/>
            <p:nvPr/>
          </p:nvSpPr>
          <p:spPr>
            <a:xfrm>
              <a:off x="8112603"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2864B332-B765-4274-8217-E083C208A632}"/>
                </a:ext>
              </a:extLst>
            </p:cNvPr>
            <p:cNvSpPr/>
            <p:nvPr/>
          </p:nvSpPr>
          <p:spPr>
            <a:xfrm>
              <a:off x="869973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31BF99BD-FD62-411D-929E-E80A9F0512A2}"/>
                </a:ext>
              </a:extLst>
            </p:cNvPr>
            <p:cNvSpPr/>
            <p:nvPr/>
          </p:nvSpPr>
          <p:spPr>
            <a:xfrm>
              <a:off x="9291747"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 xmlns:a16="http://schemas.microsoft.com/office/drawing/2014/main" id="{112EE3FB-F86A-4711-B4EF-D9075945634E}"/>
                </a:ext>
              </a:extLst>
            </p:cNvPr>
            <p:cNvSpPr/>
            <p:nvPr/>
          </p:nvSpPr>
          <p:spPr>
            <a:xfrm>
              <a:off x="988376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89AC21F0-31FA-47DD-822C-83431BE384FC}"/>
                </a:ext>
              </a:extLst>
            </p:cNvPr>
            <p:cNvSpPr/>
            <p:nvPr/>
          </p:nvSpPr>
          <p:spPr>
            <a:xfrm>
              <a:off x="6933459"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 xmlns:a16="http://schemas.microsoft.com/office/drawing/2014/main" id="{CE449555-CD62-4897-9043-273A70C53A44}"/>
                </a:ext>
              </a:extLst>
            </p:cNvPr>
            <p:cNvSpPr/>
            <p:nvPr/>
          </p:nvSpPr>
          <p:spPr>
            <a:xfrm>
              <a:off x="7507141" y="3631876"/>
              <a:ext cx="2210775"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6A507220-8757-4261-8E58-BEE3B888FB21}"/>
                </a:ext>
              </a:extLst>
            </p:cNvPr>
            <p:cNvSpPr/>
            <p:nvPr/>
          </p:nvSpPr>
          <p:spPr>
            <a:xfrm>
              <a:off x="8403680" y="37557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83382DCD-900F-439B-A510-015ADA1CD054}"/>
                </a:ext>
              </a:extLst>
            </p:cNvPr>
            <p:cNvSpPr/>
            <p:nvPr/>
          </p:nvSpPr>
          <p:spPr>
            <a:xfrm>
              <a:off x="9026271" y="375723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 xmlns:a16="http://schemas.microsoft.com/office/drawing/2014/main" id="{71D110B0-1914-4F39-AD20-A99EB60E0E03}"/>
                </a:ext>
              </a:extLst>
            </p:cNvPr>
            <p:cNvSpPr/>
            <p:nvPr/>
          </p:nvSpPr>
          <p:spPr>
            <a:xfrm>
              <a:off x="7781089" y="375723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 xmlns:a16="http://schemas.microsoft.com/office/drawing/2014/main" id="{AD6F0740-70FF-4A83-AD67-8E37A9979A3B}"/>
                </a:ext>
              </a:extLst>
            </p:cNvPr>
            <p:cNvSpPr/>
            <p:nvPr/>
          </p:nvSpPr>
          <p:spPr>
            <a:xfrm rot="16200000">
              <a:off x="8159201" y="4810932"/>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 xmlns:a16="http://schemas.microsoft.com/office/drawing/2014/main" id="{01728E8B-71B2-452B-8848-626885883546}"/>
                </a:ext>
              </a:extLst>
            </p:cNvPr>
            <p:cNvSpPr/>
            <p:nvPr/>
          </p:nvSpPr>
          <p:spPr>
            <a:xfrm rot="16200000">
              <a:off x="8180461" y="3142761"/>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 xmlns:a16="http://schemas.microsoft.com/office/drawing/2014/main" id="{08A62363-D85D-4156-9BBC-197E121A902A}"/>
                    </a:ext>
                  </a:extLst>
                </p:cNvPr>
                <p:cNvSpPr txBox="1"/>
                <p:nvPr/>
              </p:nvSpPr>
              <p:spPr>
                <a:xfrm>
                  <a:off x="5868742" y="5471671"/>
                  <a:ext cx="6047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𝑥</m:t>
                        </m:r>
                      </m:oMath>
                    </m:oMathPara>
                  </a14:m>
                  <a:endParaRPr lang="en-US" sz="3200" dirty="0"/>
                </a:p>
              </p:txBody>
            </p:sp>
          </mc:Choice>
          <mc:Fallback xmlns="">
            <p:sp>
              <p:nvSpPr>
                <p:cNvPr id="29" name="TextBox 28">
                  <a:extLst>
                    <a:ext uri="{FF2B5EF4-FFF2-40B4-BE49-F238E27FC236}">
                      <a16:creationId xmlns:a16="http://schemas.microsoft.com/office/drawing/2014/main" id="{08A62363-D85D-4156-9BBC-197E121A902A}"/>
                    </a:ext>
                  </a:extLst>
                </p:cNvPr>
                <p:cNvSpPr txBox="1">
                  <a:spLocks noRot="1" noChangeAspect="1" noMove="1" noResize="1" noEditPoints="1" noAdjustHandles="1" noChangeArrowheads="1" noChangeShapeType="1" noTextEdit="1"/>
                </p:cNvSpPr>
                <p:nvPr/>
              </p:nvSpPr>
              <p:spPr>
                <a:xfrm>
                  <a:off x="5868742" y="5471671"/>
                  <a:ext cx="604753" cy="492443"/>
                </a:xfrm>
                <a:prstGeom prst="rect">
                  <a:avLst/>
                </a:prstGeom>
                <a:blipFill>
                  <a:blip r:embed="rId2"/>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 xmlns:a16="http://schemas.microsoft.com/office/drawing/2014/main" id="{B110437C-928C-40D0-8CA0-91A52195AF96}"/>
                    </a:ext>
                  </a:extLst>
                </p:cNvPr>
                <p:cNvSpPr txBox="1"/>
                <p:nvPr/>
              </p:nvSpPr>
              <p:spPr>
                <a:xfrm>
                  <a:off x="6024958" y="2060706"/>
                  <a:ext cx="32342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charset="0"/>
                              </a:rPr>
                            </m:ctrlPr>
                          </m:accPr>
                          <m:e>
                            <m:r>
                              <a:rPr lang="en-US" sz="3200" i="1">
                                <a:latin typeface="Cambria Math" panose="02040503050406030204" pitchFamily="18" charset="0"/>
                              </a:rPr>
                              <m:t>𝑥</m:t>
                            </m:r>
                          </m:e>
                        </m:acc>
                      </m:oMath>
                    </m:oMathPara>
                  </a14:m>
                  <a:endParaRPr lang="en-US" sz="3200" dirty="0"/>
                </a:p>
              </p:txBody>
            </p:sp>
          </mc:Choice>
          <mc:Fallback xmlns="">
            <p:sp>
              <p:nvSpPr>
                <p:cNvPr id="30" name="TextBox 29">
                  <a:extLst>
                    <a:ext uri="{FF2B5EF4-FFF2-40B4-BE49-F238E27FC236}">
                      <a16:creationId xmlns:a16="http://schemas.microsoft.com/office/drawing/2014/main" id="{B110437C-928C-40D0-8CA0-91A52195AF96}"/>
                    </a:ext>
                  </a:extLst>
                </p:cNvPr>
                <p:cNvSpPr txBox="1">
                  <a:spLocks noRot="1" noChangeAspect="1" noMove="1" noResize="1" noEditPoints="1" noAdjustHandles="1" noChangeArrowheads="1" noChangeShapeType="1" noTextEdit="1"/>
                </p:cNvSpPr>
                <p:nvPr/>
              </p:nvSpPr>
              <p:spPr>
                <a:xfrm>
                  <a:off x="6024958" y="2060706"/>
                  <a:ext cx="323422" cy="492443"/>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 xmlns:a16="http://schemas.microsoft.com/office/drawing/2014/main" id="{5053B7B5-AAA3-423C-9FB8-E332A257E787}"/>
                    </a:ext>
                  </a:extLst>
                </p:cNvPr>
                <p:cNvSpPr txBox="1"/>
                <p:nvPr/>
              </p:nvSpPr>
              <p:spPr>
                <a:xfrm>
                  <a:off x="8714972" y="4610724"/>
                  <a:ext cx="45916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oMath>
                    </m:oMathPara>
                  </a14:m>
                  <a:endParaRPr lang="en-US" sz="3600" dirty="0"/>
                </a:p>
              </p:txBody>
            </p:sp>
          </mc:Choice>
          <mc:Fallback xmlns="">
            <p:sp>
              <p:nvSpPr>
                <p:cNvPr id="31" name="TextBox 30">
                  <a:extLst>
                    <a:ext uri="{FF2B5EF4-FFF2-40B4-BE49-F238E27FC236}">
                      <a16:creationId xmlns:a16="http://schemas.microsoft.com/office/drawing/2014/main" id="{5053B7B5-AAA3-423C-9FB8-E332A257E787}"/>
                    </a:ext>
                  </a:extLst>
                </p:cNvPr>
                <p:cNvSpPr txBox="1">
                  <a:spLocks noRot="1" noChangeAspect="1" noMove="1" noResize="1" noEditPoints="1" noAdjustHandles="1" noChangeArrowheads="1" noChangeShapeType="1" noTextEdit="1"/>
                </p:cNvSpPr>
                <p:nvPr/>
              </p:nvSpPr>
              <p:spPr>
                <a:xfrm>
                  <a:off x="8714972" y="4610724"/>
                  <a:ext cx="459165" cy="553998"/>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580E6E42-642F-4BAB-AC0D-99A18545CCA5}"/>
                    </a:ext>
                  </a:extLst>
                </p:cNvPr>
                <p:cNvSpPr txBox="1"/>
                <p:nvPr/>
              </p:nvSpPr>
              <p:spPr>
                <a:xfrm>
                  <a:off x="8714972" y="2911849"/>
                  <a:ext cx="56425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r>
                          <a:rPr lang="en-US" sz="3600" b="0" i="1" smtClean="0">
                            <a:latin typeface="Cambria Math" panose="02040503050406030204" pitchFamily="18" charset="0"/>
                          </a:rPr>
                          <m:t>′</m:t>
                        </m:r>
                      </m:oMath>
                    </m:oMathPara>
                  </a14:m>
                  <a:endParaRPr lang="en-US" sz="3600" dirty="0"/>
                </a:p>
              </p:txBody>
            </p:sp>
          </mc:Choice>
          <mc:Fallback xmlns="">
            <p:sp>
              <p:nvSpPr>
                <p:cNvPr id="32" name="TextBox 31">
                  <a:extLst>
                    <a:ext uri="{FF2B5EF4-FFF2-40B4-BE49-F238E27FC236}">
                      <a16:creationId xmlns:a16="http://schemas.microsoft.com/office/drawing/2014/main" id="{580E6E42-642F-4BAB-AC0D-99A18545CCA5}"/>
                    </a:ext>
                  </a:extLst>
                </p:cNvPr>
                <p:cNvSpPr txBox="1">
                  <a:spLocks noRot="1" noChangeAspect="1" noMove="1" noResize="1" noEditPoints="1" noAdjustHandles="1" noChangeArrowheads="1" noChangeShapeType="1" noTextEdit="1"/>
                </p:cNvSpPr>
                <p:nvPr/>
              </p:nvSpPr>
              <p:spPr>
                <a:xfrm>
                  <a:off x="8714972" y="2911849"/>
                  <a:ext cx="564257" cy="553998"/>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 xmlns:a16="http://schemas.microsoft.com/office/drawing/2014/main" id="{F327AD67-453E-457E-B3FB-0344AB29DA04}"/>
                    </a:ext>
                  </a:extLst>
                </p:cNvPr>
                <p:cNvSpPr txBox="1"/>
                <p:nvPr/>
              </p:nvSpPr>
              <p:spPr>
                <a:xfrm>
                  <a:off x="5451141" y="3729378"/>
                  <a:ext cx="9021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𝑓</m:t>
                        </m:r>
                        <m:d>
                          <m:dPr>
                            <m:ctrlPr>
                              <a:rPr lang="en-US" sz="3200" i="1">
                                <a:latin typeface="Cambria Math" charset="0"/>
                              </a:rPr>
                            </m:ctrlPr>
                          </m:dPr>
                          <m:e>
                            <m:r>
                              <a:rPr lang="en-US" sz="3200" i="1">
                                <a:latin typeface="Cambria Math" panose="02040503050406030204" pitchFamily="18" charset="0"/>
                              </a:rPr>
                              <m:t>𝑥</m:t>
                            </m:r>
                          </m:e>
                        </m:d>
                      </m:oMath>
                    </m:oMathPara>
                  </a14:m>
                  <a:endParaRPr lang="en-US" sz="3200" dirty="0"/>
                </a:p>
              </p:txBody>
            </p:sp>
          </mc:Choice>
          <mc:Fallback xmlns="">
            <p:sp>
              <p:nvSpPr>
                <p:cNvPr id="33" name="TextBox 32">
                  <a:extLst>
                    <a:ext uri="{FF2B5EF4-FFF2-40B4-BE49-F238E27FC236}">
                      <a16:creationId xmlns:a16="http://schemas.microsoft.com/office/drawing/2014/main" id="{F327AD67-453E-457E-B3FB-0344AB29DA04}"/>
                    </a:ext>
                  </a:extLst>
                </p:cNvPr>
                <p:cNvSpPr txBox="1">
                  <a:spLocks noRot="1" noChangeAspect="1" noMove="1" noResize="1" noEditPoints="1" noAdjustHandles="1" noChangeArrowheads="1" noChangeShapeType="1" noTextEdit="1"/>
                </p:cNvSpPr>
                <p:nvPr/>
              </p:nvSpPr>
              <p:spPr>
                <a:xfrm>
                  <a:off x="5451141" y="3729378"/>
                  <a:ext cx="902106" cy="492443"/>
                </a:xfrm>
                <a:prstGeom prst="rect">
                  <a:avLst/>
                </a:prstGeom>
                <a:blipFill>
                  <a:blip r:embed="rId6"/>
                  <a:stretch>
                    <a:fillRect/>
                  </a:stretch>
                </a:blipFill>
              </p:spPr>
              <p:txBody>
                <a:bodyPr/>
                <a:lstStyle/>
                <a:p>
                  <a:r>
                    <a:rPr lang="he-IL">
                      <a:noFill/>
                    </a:rPr>
                    <a:t> </a:t>
                  </a:r>
                </a:p>
              </p:txBody>
            </p:sp>
          </mc:Fallback>
        </mc:AlternateContent>
      </p:grpSp>
      <p:sp>
        <p:nvSpPr>
          <p:cNvPr id="34" name="TextBox 33">
            <a:extLst>
              <a:ext uri="{FF2B5EF4-FFF2-40B4-BE49-F238E27FC236}">
                <a16:creationId xmlns="" xmlns:a16="http://schemas.microsoft.com/office/drawing/2014/main" id="{66CB51DC-6EFA-4887-8D51-844E0067F8A4}"/>
              </a:ext>
            </a:extLst>
          </p:cNvPr>
          <p:cNvSpPr txBox="1"/>
          <p:nvPr/>
        </p:nvSpPr>
        <p:spPr>
          <a:xfrm>
            <a:off x="359229" y="1724949"/>
            <a:ext cx="5307860"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Hidden layer is </a:t>
            </a:r>
            <a:r>
              <a:rPr lang="en-US" sz="2800" b="1" dirty="0"/>
              <a:t>Undercomplete </a:t>
            </a:r>
            <a:r>
              <a:rPr lang="en-US" sz="2800" dirty="0"/>
              <a:t>if smaller than the input layer</a:t>
            </a:r>
          </a:p>
          <a:p>
            <a:pPr marL="742950" lvl="1" indent="-285750">
              <a:buFont typeface="Wingdings" panose="05000000000000000000" pitchFamily="2" charset="2"/>
              <a:buChar char="q"/>
            </a:pPr>
            <a:r>
              <a:rPr lang="en-US" sz="2800" dirty="0"/>
              <a:t>Compresses the input</a:t>
            </a:r>
          </a:p>
          <a:p>
            <a:pPr marL="742950" lvl="1" indent="-285750">
              <a:buFont typeface="Wingdings" panose="05000000000000000000" pitchFamily="2" charset="2"/>
              <a:buChar char="q"/>
            </a:pPr>
            <a:r>
              <a:rPr lang="en-US" sz="2800" dirty="0"/>
              <a:t>Compresses well only for the training dist.</a:t>
            </a:r>
          </a:p>
        </p:txBody>
      </p:sp>
      <p:sp>
        <p:nvSpPr>
          <p:cNvPr id="35" name="TextBox 34">
            <a:extLst>
              <a:ext uri="{FF2B5EF4-FFF2-40B4-BE49-F238E27FC236}">
                <a16:creationId xmlns="" xmlns:a16="http://schemas.microsoft.com/office/drawing/2014/main" id="{366B8E87-BCBA-465A-8200-1BA76E700648}"/>
              </a:ext>
            </a:extLst>
          </p:cNvPr>
          <p:cNvSpPr txBox="1"/>
          <p:nvPr/>
        </p:nvSpPr>
        <p:spPr>
          <a:xfrm>
            <a:off x="359229" y="4634150"/>
            <a:ext cx="5555020"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Hidden nodes will be</a:t>
            </a:r>
          </a:p>
          <a:p>
            <a:pPr marL="742950" lvl="1" indent="-285750">
              <a:buFont typeface="Wingdings" panose="05000000000000000000" pitchFamily="2" charset="2"/>
              <a:buChar char="q"/>
            </a:pPr>
            <a:r>
              <a:rPr lang="en-US" sz="2800" dirty="0"/>
              <a:t>Good features for the training distribution.</a:t>
            </a:r>
          </a:p>
          <a:p>
            <a:pPr marL="742950" lvl="1" indent="-285750">
              <a:buFont typeface="Wingdings" panose="05000000000000000000" pitchFamily="2" charset="2"/>
              <a:buChar char="q"/>
            </a:pPr>
            <a:r>
              <a:rPr lang="en-US" sz="2800" dirty="0"/>
              <a:t>Bad for other types on input</a:t>
            </a:r>
          </a:p>
        </p:txBody>
      </p:sp>
    </p:spTree>
    <p:extLst>
      <p:ext uri="{BB962C8B-B14F-4D97-AF65-F5344CB8AC3E}">
        <p14:creationId xmlns:p14="http://schemas.microsoft.com/office/powerpoint/2010/main" val="5541454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9A538D-99CB-4C8E-97BC-CE4C78F0438C}"/>
              </a:ext>
            </a:extLst>
          </p:cNvPr>
          <p:cNvSpPr>
            <a:spLocks noGrp="1"/>
          </p:cNvSpPr>
          <p:nvPr>
            <p:ph type="title"/>
          </p:nvPr>
        </p:nvSpPr>
        <p:spPr/>
        <p:txBody>
          <a:bodyPr/>
          <a:lstStyle/>
          <a:p>
            <a:r>
              <a:rPr lang="en-US" dirty="0"/>
              <a:t>Agenda	</a:t>
            </a:r>
            <a:endParaRPr lang="he-IL" dirty="0"/>
          </a:p>
        </p:txBody>
      </p:sp>
      <p:sp>
        <p:nvSpPr>
          <p:cNvPr id="3" name="Content Placeholder 2">
            <a:extLst>
              <a:ext uri="{FF2B5EF4-FFF2-40B4-BE49-F238E27FC236}">
                <a16:creationId xmlns="" xmlns:a16="http://schemas.microsoft.com/office/drawing/2014/main" id="{CDBEF5CB-701D-4D3D-A31F-D288EE7419C6}"/>
              </a:ext>
            </a:extLst>
          </p:cNvPr>
          <p:cNvSpPr>
            <a:spLocks noGrp="1"/>
          </p:cNvSpPr>
          <p:nvPr>
            <p:ph idx="1"/>
          </p:nvPr>
        </p:nvSpPr>
        <p:spPr>
          <a:xfrm>
            <a:off x="545956" y="2084832"/>
            <a:ext cx="9720071" cy="4023360"/>
          </a:xfrm>
        </p:spPr>
        <p:txBody>
          <a:bodyPr>
            <a:noAutofit/>
          </a:bodyPr>
          <a:lstStyle/>
          <a:p>
            <a:pPr algn="l" rtl="0"/>
            <a:r>
              <a:rPr lang="en-US" sz="3200" dirty="0"/>
              <a:t>- Unsupervised Learning (Introduction)</a:t>
            </a:r>
          </a:p>
          <a:p>
            <a:pPr algn="l" rtl="0"/>
            <a:r>
              <a:rPr lang="en-US" sz="3200" dirty="0"/>
              <a:t>- Autoencoder (AE) </a:t>
            </a:r>
            <a:endParaRPr lang="zh-CN" altLang="en-US" sz="3200" dirty="0" smtClean="0"/>
          </a:p>
          <a:p>
            <a:pPr algn="l" rtl="0"/>
            <a:r>
              <a:rPr lang="en-US" sz="3200" dirty="0" smtClean="0"/>
              <a:t>- </a:t>
            </a:r>
            <a:r>
              <a:rPr lang="en-US" sz="3200" dirty="0"/>
              <a:t>Convolutional AE </a:t>
            </a:r>
            <a:endParaRPr lang="zh-CN" altLang="en-US" sz="3200" dirty="0"/>
          </a:p>
          <a:p>
            <a:pPr algn="l" rtl="0"/>
            <a:r>
              <a:rPr lang="en-US" sz="3200" dirty="0" smtClean="0"/>
              <a:t>- </a:t>
            </a:r>
            <a:r>
              <a:rPr lang="en-US" sz="3200" dirty="0"/>
              <a:t>Regularization: Sparse</a:t>
            </a:r>
          </a:p>
          <a:p>
            <a:pPr algn="l"/>
            <a:r>
              <a:rPr lang="en-US" sz="3200" dirty="0"/>
              <a:t>- Denoising AE</a:t>
            </a:r>
          </a:p>
          <a:p>
            <a:pPr algn="l"/>
            <a:r>
              <a:rPr lang="en-US" sz="3200" dirty="0"/>
              <a:t>- Stacked AE</a:t>
            </a:r>
          </a:p>
          <a:p>
            <a:pPr algn="l"/>
            <a:r>
              <a:rPr lang="en-US" sz="3200" dirty="0"/>
              <a:t>- Contractive AE</a:t>
            </a:r>
          </a:p>
          <a:p>
            <a:pPr algn="l" rtl="0"/>
            <a:endParaRPr lang="he-IL" sz="3200" dirty="0"/>
          </a:p>
        </p:txBody>
      </p:sp>
    </p:spTree>
    <p:extLst>
      <p:ext uri="{BB962C8B-B14F-4D97-AF65-F5344CB8AC3E}">
        <p14:creationId xmlns:p14="http://schemas.microsoft.com/office/powerpoint/2010/main" val="947341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6F7955-58D2-4A69-AD06-5524EEAF12C2}"/>
              </a:ext>
            </a:extLst>
          </p:cNvPr>
          <p:cNvSpPr>
            <a:spLocks noGrp="1"/>
          </p:cNvSpPr>
          <p:nvPr>
            <p:ph type="title"/>
          </p:nvPr>
        </p:nvSpPr>
        <p:spPr/>
        <p:txBody>
          <a:bodyPr/>
          <a:lstStyle/>
          <a:p>
            <a:r>
              <a:rPr lang="en-US" dirty="0"/>
              <a:t>Overcomplete AE</a:t>
            </a:r>
            <a:endParaRPr lang="he-IL" dirty="0"/>
          </a:p>
        </p:txBody>
      </p:sp>
      <p:grpSp>
        <p:nvGrpSpPr>
          <p:cNvPr id="19" name="Group 18">
            <a:extLst>
              <a:ext uri="{FF2B5EF4-FFF2-40B4-BE49-F238E27FC236}">
                <a16:creationId xmlns="" xmlns:a16="http://schemas.microsoft.com/office/drawing/2014/main" id="{5EAC497D-48E5-4AF2-9190-1DB5DD2363DA}"/>
              </a:ext>
            </a:extLst>
          </p:cNvPr>
          <p:cNvGrpSpPr/>
          <p:nvPr/>
        </p:nvGrpSpPr>
        <p:grpSpPr>
          <a:xfrm>
            <a:off x="5693776" y="1717576"/>
            <a:ext cx="6136737" cy="4054057"/>
            <a:chOff x="5693776" y="1717576"/>
            <a:chExt cx="6136737" cy="4054057"/>
          </a:xfrm>
        </p:grpSpPr>
        <mc:AlternateContent xmlns:mc="http://schemas.openxmlformats.org/markup-compatibility/2006" xmlns:a14="http://schemas.microsoft.com/office/drawing/2010/main">
          <mc:Choice Requires="a14">
            <p:sp>
              <p:nvSpPr>
                <p:cNvPr id="50" name="TextBox 49">
                  <a:extLst>
                    <a:ext uri="{FF2B5EF4-FFF2-40B4-BE49-F238E27FC236}">
                      <a16:creationId xmlns="" xmlns:a16="http://schemas.microsoft.com/office/drawing/2014/main" id="{FE3F831E-E987-49E5-BB65-9E81EC8670FB}"/>
                    </a:ext>
                  </a:extLst>
                </p:cNvPr>
                <p:cNvSpPr txBox="1"/>
                <p:nvPr/>
              </p:nvSpPr>
              <p:spPr>
                <a:xfrm>
                  <a:off x="5693776" y="3378452"/>
                  <a:ext cx="9021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𝑓</m:t>
                        </m:r>
                        <m:d>
                          <m:dPr>
                            <m:ctrlPr>
                              <a:rPr lang="en-US" sz="3200" i="1">
                                <a:latin typeface="Cambria Math" charset="0"/>
                              </a:rPr>
                            </m:ctrlPr>
                          </m:dPr>
                          <m:e>
                            <m:r>
                              <a:rPr lang="en-US" sz="3200" i="1">
                                <a:latin typeface="Cambria Math" panose="02040503050406030204" pitchFamily="18" charset="0"/>
                              </a:rPr>
                              <m:t>𝑥</m:t>
                            </m:r>
                          </m:e>
                        </m:d>
                      </m:oMath>
                    </m:oMathPara>
                  </a14:m>
                  <a:endParaRPr lang="en-US" sz="3200" dirty="0"/>
                </a:p>
              </p:txBody>
            </p:sp>
          </mc:Choice>
          <mc:Fallback xmlns="">
            <p:sp>
              <p:nvSpPr>
                <p:cNvPr id="50" name="TextBox 49">
                  <a:extLst>
                    <a:ext uri="{FF2B5EF4-FFF2-40B4-BE49-F238E27FC236}">
                      <a16:creationId xmlns:a16="http://schemas.microsoft.com/office/drawing/2014/main" id="{FE3F831E-E987-49E5-BB65-9E81EC8670FB}"/>
                    </a:ext>
                  </a:extLst>
                </p:cNvPr>
                <p:cNvSpPr txBox="1">
                  <a:spLocks noRot="1" noChangeAspect="1" noMove="1" noResize="1" noEditPoints="1" noAdjustHandles="1" noChangeArrowheads="1" noChangeShapeType="1" noTextEdit="1"/>
                </p:cNvSpPr>
                <p:nvPr/>
              </p:nvSpPr>
              <p:spPr>
                <a:xfrm>
                  <a:off x="5693776" y="3378452"/>
                  <a:ext cx="902106" cy="492443"/>
                </a:xfrm>
                <a:prstGeom prst="rect">
                  <a:avLst/>
                </a:prstGeom>
                <a:blipFill>
                  <a:blip r:embed="rId2"/>
                  <a:stretch>
                    <a:fillRect/>
                  </a:stretch>
                </a:blipFill>
              </p:spPr>
              <p:txBody>
                <a:bodyPr/>
                <a:lstStyle/>
                <a:p>
                  <a:r>
                    <a:rPr lang="he-IL">
                      <a:noFill/>
                    </a:rPr>
                    <a:t> </a:t>
                  </a:r>
                </a:p>
              </p:txBody>
            </p:sp>
          </mc:Fallback>
        </mc:AlternateContent>
        <p:grpSp>
          <p:nvGrpSpPr>
            <p:cNvPr id="4" name="Group 3">
              <a:extLst>
                <a:ext uri="{FF2B5EF4-FFF2-40B4-BE49-F238E27FC236}">
                  <a16:creationId xmlns="" xmlns:a16="http://schemas.microsoft.com/office/drawing/2014/main" id="{054239A0-610A-43DE-AF4D-4385D91B0B2D}"/>
                </a:ext>
              </a:extLst>
            </p:cNvPr>
            <p:cNvGrpSpPr/>
            <p:nvPr/>
          </p:nvGrpSpPr>
          <p:grpSpPr>
            <a:xfrm>
              <a:off x="6328619" y="1717576"/>
              <a:ext cx="5501894" cy="4054057"/>
              <a:chOff x="5868742" y="2024732"/>
              <a:chExt cx="5501894" cy="4054057"/>
            </a:xfrm>
          </p:grpSpPr>
          <p:sp>
            <p:nvSpPr>
              <p:cNvPr id="5" name="Rectangle: Rounded Corners 4">
                <a:extLst>
                  <a:ext uri="{FF2B5EF4-FFF2-40B4-BE49-F238E27FC236}">
                    <a16:creationId xmlns="" xmlns:a16="http://schemas.microsoft.com/office/drawing/2014/main" id="{B9CE11A6-73E1-43EB-A753-508F76D4A3F0}"/>
                  </a:ext>
                </a:extLst>
              </p:cNvPr>
              <p:cNvSpPr/>
              <p:nvPr/>
            </p:nvSpPr>
            <p:spPr>
              <a:xfrm>
                <a:off x="6633538" y="202473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 xmlns:a16="http://schemas.microsoft.com/office/drawing/2014/main" id="{1ADAA2E0-0D8C-4D1A-AA85-BDC12CECBFEC}"/>
                  </a:ext>
                </a:extLst>
              </p:cNvPr>
              <p:cNvSpPr/>
              <p:nvPr/>
            </p:nvSpPr>
            <p:spPr>
              <a:xfrm>
                <a:off x="7507142"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23BF3E78-A807-40CE-8A35-6B4F6BAF29D2}"/>
                  </a:ext>
                </a:extLst>
              </p:cNvPr>
              <p:cNvSpPr/>
              <p:nvPr/>
            </p:nvSpPr>
            <p:spPr>
              <a:xfrm>
                <a:off x="8099157"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0C99506D-EA46-47E2-B50B-96FBE9699737}"/>
                  </a:ext>
                </a:extLst>
              </p:cNvPr>
              <p:cNvSpPr/>
              <p:nvPr/>
            </p:nvSpPr>
            <p:spPr>
              <a:xfrm>
                <a:off x="868628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1949A554-A68A-4509-9BF4-0632CA7083B8}"/>
                  </a:ext>
                </a:extLst>
              </p:cNvPr>
              <p:cNvSpPr/>
              <p:nvPr/>
            </p:nvSpPr>
            <p:spPr>
              <a:xfrm>
                <a:off x="9278301"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4905F549-5396-4871-882D-EEEECF8A2FBD}"/>
                  </a:ext>
                </a:extLst>
              </p:cNvPr>
              <p:cNvSpPr/>
              <p:nvPr/>
            </p:nvSpPr>
            <p:spPr>
              <a:xfrm>
                <a:off x="987031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1C55492E-C93A-4A55-8757-432153A75F3D}"/>
                  </a:ext>
                </a:extLst>
              </p:cNvPr>
              <p:cNvSpPr/>
              <p:nvPr/>
            </p:nvSpPr>
            <p:spPr>
              <a:xfrm>
                <a:off x="6920013"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 xmlns:a16="http://schemas.microsoft.com/office/drawing/2014/main" id="{D62211C3-0FE9-468D-AC12-88200D88401A}"/>
                  </a:ext>
                </a:extLst>
              </p:cNvPr>
              <p:cNvSpPr/>
              <p:nvPr/>
            </p:nvSpPr>
            <p:spPr>
              <a:xfrm>
                <a:off x="6618284" y="535894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25F48092-96C3-424E-A374-EC26DE7F729D}"/>
                  </a:ext>
                </a:extLst>
              </p:cNvPr>
              <p:cNvSpPr/>
              <p:nvPr/>
            </p:nvSpPr>
            <p:spPr>
              <a:xfrm>
                <a:off x="7520588"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D4A6E64A-F04F-4288-BECF-DC8FF46C5662}"/>
                  </a:ext>
                </a:extLst>
              </p:cNvPr>
              <p:cNvSpPr/>
              <p:nvPr/>
            </p:nvSpPr>
            <p:spPr>
              <a:xfrm>
                <a:off x="8112603"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D69833C0-883E-49B0-BF28-B1AF6588C0BB}"/>
                  </a:ext>
                </a:extLst>
              </p:cNvPr>
              <p:cNvSpPr/>
              <p:nvPr/>
            </p:nvSpPr>
            <p:spPr>
              <a:xfrm>
                <a:off x="869973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 xmlns:a16="http://schemas.microsoft.com/office/drawing/2014/main" id="{D16916FD-7CF1-4A86-93CF-0D79518F02D1}"/>
                  </a:ext>
                </a:extLst>
              </p:cNvPr>
              <p:cNvSpPr/>
              <p:nvPr/>
            </p:nvSpPr>
            <p:spPr>
              <a:xfrm>
                <a:off x="9291747"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9CA62095-E2AA-421E-B1EF-53D6240D160F}"/>
                  </a:ext>
                </a:extLst>
              </p:cNvPr>
              <p:cNvSpPr/>
              <p:nvPr/>
            </p:nvSpPr>
            <p:spPr>
              <a:xfrm>
                <a:off x="988376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D3EFEB76-AA09-4CD5-960B-597511D5F936}"/>
                  </a:ext>
                </a:extLst>
              </p:cNvPr>
              <p:cNvSpPr/>
              <p:nvPr/>
            </p:nvSpPr>
            <p:spPr>
              <a:xfrm>
                <a:off x="6933459"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 xmlns:a16="http://schemas.microsoft.com/office/drawing/2014/main" id="{49C40B88-FDE0-4A4D-911E-B3041D95F75B}"/>
                  </a:ext>
                </a:extLst>
              </p:cNvPr>
              <p:cNvSpPr/>
              <p:nvPr/>
            </p:nvSpPr>
            <p:spPr>
              <a:xfrm>
                <a:off x="6157546" y="3631876"/>
                <a:ext cx="5213090"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 xmlns:a16="http://schemas.microsoft.com/office/drawing/2014/main" id="{F2DEC375-BD46-438A-B469-107AEA3DF69C}"/>
                  </a:ext>
                </a:extLst>
              </p:cNvPr>
              <p:cNvSpPr/>
              <p:nvPr/>
            </p:nvSpPr>
            <p:spPr>
              <a:xfrm>
                <a:off x="8200526"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48EE9C37-22F1-4D70-934A-0DE4C634A06E}"/>
                  </a:ext>
                </a:extLst>
              </p:cNvPr>
              <p:cNvSpPr/>
              <p:nvPr/>
            </p:nvSpPr>
            <p:spPr>
              <a:xfrm>
                <a:off x="8792541"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BE134C6B-B743-4362-87BA-B3E8FA1098C9}"/>
                  </a:ext>
                </a:extLst>
              </p:cNvPr>
              <p:cNvSpPr/>
              <p:nvPr/>
            </p:nvSpPr>
            <p:spPr>
              <a:xfrm>
                <a:off x="9379670"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 xmlns:a16="http://schemas.microsoft.com/office/drawing/2014/main" id="{BED38170-0113-44BB-9DAA-88A1A146BBAC}"/>
                  </a:ext>
                </a:extLst>
              </p:cNvPr>
              <p:cNvSpPr/>
              <p:nvPr/>
            </p:nvSpPr>
            <p:spPr>
              <a:xfrm>
                <a:off x="9971685"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 xmlns:a16="http://schemas.microsoft.com/office/drawing/2014/main" id="{0C4FE7E8-2F8A-4FB7-A54C-F7A63E3F38D4}"/>
                  </a:ext>
                </a:extLst>
              </p:cNvPr>
              <p:cNvSpPr/>
              <p:nvPr/>
            </p:nvSpPr>
            <p:spPr>
              <a:xfrm>
                <a:off x="10563700"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 xmlns:a16="http://schemas.microsoft.com/office/drawing/2014/main" id="{7E07A8ED-6FCA-4788-A757-42AD2E5EAF18}"/>
                  </a:ext>
                </a:extLst>
              </p:cNvPr>
              <p:cNvSpPr/>
              <p:nvPr/>
            </p:nvSpPr>
            <p:spPr>
              <a:xfrm>
                <a:off x="7613397"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 xmlns:a16="http://schemas.microsoft.com/office/drawing/2014/main" id="{1B8085F0-A14C-416A-AA83-5B7C47EEA222}"/>
                  </a:ext>
                </a:extLst>
              </p:cNvPr>
              <p:cNvSpPr/>
              <p:nvPr/>
            </p:nvSpPr>
            <p:spPr>
              <a:xfrm>
                <a:off x="6429367"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 xmlns:a16="http://schemas.microsoft.com/office/drawing/2014/main" id="{0C7DCAD6-BFF9-4697-8274-F688E957CB6C}"/>
                  </a:ext>
                </a:extLst>
              </p:cNvPr>
              <p:cNvSpPr/>
              <p:nvPr/>
            </p:nvSpPr>
            <p:spPr>
              <a:xfrm>
                <a:off x="7021382" y="378461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a:extLst>
                  <a:ext uri="{FF2B5EF4-FFF2-40B4-BE49-F238E27FC236}">
                    <a16:creationId xmlns="" xmlns:a16="http://schemas.microsoft.com/office/drawing/2014/main" id="{E9C10C2E-7340-473D-9973-CF3273E539AF}"/>
                  </a:ext>
                </a:extLst>
              </p:cNvPr>
              <p:cNvSpPr/>
              <p:nvPr/>
            </p:nvSpPr>
            <p:spPr>
              <a:xfrm rot="16200000">
                <a:off x="8159201" y="4810932"/>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47">
                <a:extLst>
                  <a:ext uri="{FF2B5EF4-FFF2-40B4-BE49-F238E27FC236}">
                    <a16:creationId xmlns="" xmlns:a16="http://schemas.microsoft.com/office/drawing/2014/main" id="{332830E1-DCA8-493D-B30B-DBC401F4DD55}"/>
                  </a:ext>
                </a:extLst>
              </p:cNvPr>
              <p:cNvSpPr/>
              <p:nvPr/>
            </p:nvSpPr>
            <p:spPr>
              <a:xfrm rot="16200000">
                <a:off x="8180461" y="3142761"/>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 xmlns:a16="http://schemas.microsoft.com/office/drawing/2014/main" id="{8C6E8867-D402-4153-9F53-8A35E1CC287F}"/>
                      </a:ext>
                    </a:extLst>
                  </p:cNvPr>
                  <p:cNvSpPr txBox="1"/>
                  <p:nvPr/>
                </p:nvSpPr>
                <p:spPr>
                  <a:xfrm>
                    <a:off x="5868742" y="5471671"/>
                    <a:ext cx="6047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𝑥</m:t>
                          </m:r>
                        </m:oMath>
                      </m:oMathPara>
                    </a14:m>
                    <a:endParaRPr lang="en-US" sz="3200" dirty="0"/>
                  </a:p>
                </p:txBody>
              </p:sp>
            </mc:Choice>
            <mc:Fallback xmlns="">
              <p:sp>
                <p:nvSpPr>
                  <p:cNvPr id="49" name="TextBox 48">
                    <a:extLst>
                      <a:ext uri="{FF2B5EF4-FFF2-40B4-BE49-F238E27FC236}">
                        <a16:creationId xmlns:a16="http://schemas.microsoft.com/office/drawing/2014/main" id="{8C6E8867-D402-4153-9F53-8A35E1CC287F}"/>
                      </a:ext>
                    </a:extLst>
                  </p:cNvPr>
                  <p:cNvSpPr txBox="1">
                    <a:spLocks noRot="1" noChangeAspect="1" noMove="1" noResize="1" noEditPoints="1" noAdjustHandles="1" noChangeArrowheads="1" noChangeShapeType="1" noTextEdit="1"/>
                  </p:cNvSpPr>
                  <p:nvPr/>
                </p:nvSpPr>
                <p:spPr>
                  <a:xfrm>
                    <a:off x="5868742" y="5471671"/>
                    <a:ext cx="604753" cy="492443"/>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 xmlns:a16="http://schemas.microsoft.com/office/drawing/2014/main" id="{A93C2101-9301-45CF-AD95-4AF86ED42828}"/>
                      </a:ext>
                    </a:extLst>
                  </p:cNvPr>
                  <p:cNvSpPr txBox="1"/>
                  <p:nvPr/>
                </p:nvSpPr>
                <p:spPr>
                  <a:xfrm>
                    <a:off x="6024958" y="2060706"/>
                    <a:ext cx="32342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charset="0"/>
                                </a:rPr>
                              </m:ctrlPr>
                            </m:accPr>
                            <m:e>
                              <m:r>
                                <a:rPr lang="en-US" sz="3200" i="1">
                                  <a:latin typeface="Cambria Math" panose="02040503050406030204" pitchFamily="18" charset="0"/>
                                </a:rPr>
                                <m:t>𝑥</m:t>
                              </m:r>
                            </m:e>
                          </m:acc>
                        </m:oMath>
                      </m:oMathPara>
                    </a14:m>
                    <a:endParaRPr lang="en-US" sz="3200" dirty="0"/>
                  </a:p>
                </p:txBody>
              </p:sp>
            </mc:Choice>
            <mc:Fallback xmlns="">
              <p:sp>
                <p:nvSpPr>
                  <p:cNvPr id="51" name="TextBox 50">
                    <a:extLst>
                      <a:ext uri="{FF2B5EF4-FFF2-40B4-BE49-F238E27FC236}">
                        <a16:creationId xmlns:a16="http://schemas.microsoft.com/office/drawing/2014/main" id="{A93C2101-9301-45CF-AD95-4AF86ED42828}"/>
                      </a:ext>
                    </a:extLst>
                  </p:cNvPr>
                  <p:cNvSpPr txBox="1">
                    <a:spLocks noRot="1" noChangeAspect="1" noMove="1" noResize="1" noEditPoints="1" noAdjustHandles="1" noChangeArrowheads="1" noChangeShapeType="1" noTextEdit="1"/>
                  </p:cNvSpPr>
                  <p:nvPr/>
                </p:nvSpPr>
                <p:spPr>
                  <a:xfrm>
                    <a:off x="6024958" y="2060706"/>
                    <a:ext cx="323422" cy="492443"/>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 xmlns:a16="http://schemas.microsoft.com/office/drawing/2014/main" id="{670B7B8F-20B7-47C9-82F8-45985F32AA71}"/>
                      </a:ext>
                    </a:extLst>
                  </p:cNvPr>
                  <p:cNvSpPr txBox="1"/>
                  <p:nvPr/>
                </p:nvSpPr>
                <p:spPr>
                  <a:xfrm>
                    <a:off x="8714972" y="4610724"/>
                    <a:ext cx="45916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oMath>
                      </m:oMathPara>
                    </a14:m>
                    <a:endParaRPr lang="en-US" sz="3600" dirty="0"/>
                  </a:p>
                </p:txBody>
              </p:sp>
            </mc:Choice>
            <mc:Fallback xmlns="">
              <p:sp>
                <p:nvSpPr>
                  <p:cNvPr id="52" name="TextBox 51">
                    <a:extLst>
                      <a:ext uri="{FF2B5EF4-FFF2-40B4-BE49-F238E27FC236}">
                        <a16:creationId xmlns:a16="http://schemas.microsoft.com/office/drawing/2014/main" id="{670B7B8F-20B7-47C9-82F8-45985F32AA71}"/>
                      </a:ext>
                    </a:extLst>
                  </p:cNvPr>
                  <p:cNvSpPr txBox="1">
                    <a:spLocks noRot="1" noChangeAspect="1" noMove="1" noResize="1" noEditPoints="1" noAdjustHandles="1" noChangeArrowheads="1" noChangeShapeType="1" noTextEdit="1"/>
                  </p:cNvSpPr>
                  <p:nvPr/>
                </p:nvSpPr>
                <p:spPr>
                  <a:xfrm>
                    <a:off x="8714972" y="4610724"/>
                    <a:ext cx="459165" cy="553998"/>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 xmlns:a16="http://schemas.microsoft.com/office/drawing/2014/main" id="{EE1D1D1C-4E81-4974-B7DF-7B49D527F06C}"/>
                      </a:ext>
                    </a:extLst>
                  </p:cNvPr>
                  <p:cNvSpPr txBox="1"/>
                  <p:nvPr/>
                </p:nvSpPr>
                <p:spPr>
                  <a:xfrm>
                    <a:off x="8714972" y="2911849"/>
                    <a:ext cx="56425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r>
                            <a:rPr lang="en-US" sz="3600" b="0" i="1" smtClean="0">
                              <a:latin typeface="Cambria Math" panose="02040503050406030204" pitchFamily="18" charset="0"/>
                            </a:rPr>
                            <m:t>′</m:t>
                          </m:r>
                        </m:oMath>
                      </m:oMathPara>
                    </a14:m>
                    <a:endParaRPr lang="en-US" sz="3600" dirty="0"/>
                  </a:p>
                </p:txBody>
              </p:sp>
            </mc:Choice>
            <mc:Fallback xmlns="">
              <p:sp>
                <p:nvSpPr>
                  <p:cNvPr id="53" name="TextBox 52">
                    <a:extLst>
                      <a:ext uri="{FF2B5EF4-FFF2-40B4-BE49-F238E27FC236}">
                        <a16:creationId xmlns:a16="http://schemas.microsoft.com/office/drawing/2014/main" id="{EE1D1D1C-4E81-4974-B7DF-7B49D527F06C}"/>
                      </a:ext>
                    </a:extLst>
                  </p:cNvPr>
                  <p:cNvSpPr txBox="1">
                    <a:spLocks noRot="1" noChangeAspect="1" noMove="1" noResize="1" noEditPoints="1" noAdjustHandles="1" noChangeArrowheads="1" noChangeShapeType="1" noTextEdit="1"/>
                  </p:cNvSpPr>
                  <p:nvPr/>
                </p:nvSpPr>
                <p:spPr>
                  <a:xfrm>
                    <a:off x="8714972" y="2911849"/>
                    <a:ext cx="564257" cy="553998"/>
                  </a:xfrm>
                  <a:prstGeom prst="rect">
                    <a:avLst/>
                  </a:prstGeom>
                  <a:blipFill>
                    <a:blip r:embed="rId6"/>
                    <a:stretch>
                      <a:fillRect/>
                    </a:stretch>
                  </a:blipFill>
                </p:spPr>
                <p:txBody>
                  <a:bodyPr/>
                  <a:lstStyle/>
                  <a:p>
                    <a:r>
                      <a:rPr lang="he-IL">
                        <a:noFill/>
                      </a:rPr>
                      <a:t> </a:t>
                    </a:r>
                  </a:p>
                </p:txBody>
              </p:sp>
            </mc:Fallback>
          </mc:AlternateContent>
        </p:grpSp>
      </p:grpSp>
      <p:sp>
        <p:nvSpPr>
          <p:cNvPr id="33" name="TextBox 32">
            <a:extLst>
              <a:ext uri="{FF2B5EF4-FFF2-40B4-BE49-F238E27FC236}">
                <a16:creationId xmlns="" xmlns:a16="http://schemas.microsoft.com/office/drawing/2014/main" id="{A08069A1-9D10-4D93-BCAA-CEC42AE295FE}"/>
              </a:ext>
            </a:extLst>
          </p:cNvPr>
          <p:cNvSpPr txBox="1"/>
          <p:nvPr/>
        </p:nvSpPr>
        <p:spPr>
          <a:xfrm>
            <a:off x="355998" y="1762146"/>
            <a:ext cx="4839882"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Hidden layer is </a:t>
            </a:r>
            <a:r>
              <a:rPr lang="en-US" sz="2400" b="1" dirty="0"/>
              <a:t>Overcomplete </a:t>
            </a:r>
            <a:r>
              <a:rPr lang="en-US" sz="2400" dirty="0"/>
              <a:t>if greater than the input layer</a:t>
            </a:r>
          </a:p>
          <a:p>
            <a:pPr marL="742950" lvl="1" indent="-285750">
              <a:buFont typeface="Wingdings" panose="05000000000000000000" pitchFamily="2" charset="2"/>
              <a:buChar char="q"/>
            </a:pPr>
            <a:r>
              <a:rPr lang="en-US" sz="2400" dirty="0"/>
              <a:t>No compression in hidden layer.</a:t>
            </a:r>
          </a:p>
          <a:p>
            <a:pPr marL="742950" lvl="1" indent="-285750">
              <a:buFont typeface="Wingdings" panose="05000000000000000000" pitchFamily="2" charset="2"/>
              <a:buChar char="q"/>
            </a:pPr>
            <a:r>
              <a:rPr lang="en-US" sz="2400" dirty="0"/>
              <a:t>Each hidden unit could copy a different input component.</a:t>
            </a:r>
          </a:p>
        </p:txBody>
      </p:sp>
      <p:sp>
        <p:nvSpPr>
          <p:cNvPr id="34" name="TextBox 33">
            <a:extLst>
              <a:ext uri="{FF2B5EF4-FFF2-40B4-BE49-F238E27FC236}">
                <a16:creationId xmlns="" xmlns:a16="http://schemas.microsoft.com/office/drawing/2014/main" id="{752E20F8-B3D5-485E-95D0-89164E0668DF}"/>
              </a:ext>
            </a:extLst>
          </p:cNvPr>
          <p:cNvSpPr txBox="1"/>
          <p:nvPr/>
        </p:nvSpPr>
        <p:spPr>
          <a:xfrm>
            <a:off x="355998" y="3749570"/>
            <a:ext cx="4839882"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No guarantee that the hidden units will extract meaningful structure.</a:t>
            </a:r>
          </a:p>
        </p:txBody>
      </p:sp>
      <p:sp>
        <p:nvSpPr>
          <p:cNvPr id="3" name="TextBox 2">
            <a:extLst>
              <a:ext uri="{FF2B5EF4-FFF2-40B4-BE49-F238E27FC236}">
                <a16:creationId xmlns="" xmlns:a16="http://schemas.microsoft.com/office/drawing/2014/main" id="{AE179F27-8377-487A-B2D2-AE86E10F5AA1}"/>
              </a:ext>
            </a:extLst>
          </p:cNvPr>
          <p:cNvSpPr txBox="1"/>
          <p:nvPr/>
        </p:nvSpPr>
        <p:spPr>
          <a:xfrm>
            <a:off x="355998" y="4802137"/>
            <a:ext cx="4839882"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Adding dimensions is good for training a linear classifier (XOR case example).</a:t>
            </a:r>
          </a:p>
          <a:p>
            <a:pPr marL="285750" indent="-285750">
              <a:buFont typeface="Arial" panose="020B0604020202020204" pitchFamily="34" charset="0"/>
              <a:buChar char="•"/>
            </a:pPr>
            <a:r>
              <a:rPr lang="en-US" sz="2400" dirty="0"/>
              <a:t>A higher dimension code helps model a more complex distribution.</a:t>
            </a:r>
          </a:p>
        </p:txBody>
      </p:sp>
    </p:spTree>
    <p:extLst>
      <p:ext uri="{BB962C8B-B14F-4D97-AF65-F5344CB8AC3E}">
        <p14:creationId xmlns:p14="http://schemas.microsoft.com/office/powerpoint/2010/main" val="20973068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3E6C53-256A-49F2-B0CB-1BF9B697D555}"/>
              </a:ext>
            </a:extLst>
          </p:cNvPr>
          <p:cNvSpPr>
            <a:spLocks noGrp="1"/>
          </p:cNvSpPr>
          <p:nvPr>
            <p:ph type="title"/>
          </p:nvPr>
        </p:nvSpPr>
        <p:spPr/>
        <p:txBody>
          <a:bodyPr/>
          <a:lstStyle/>
          <a:p>
            <a:r>
              <a:rPr lang="en-US" dirty="0"/>
              <a:t>Deep Autoencoder Example</a:t>
            </a:r>
            <a:endParaRPr lang="he-IL" dirty="0"/>
          </a:p>
        </p:txBody>
      </p:sp>
      <p:sp>
        <p:nvSpPr>
          <p:cNvPr id="3" name="Content Placeholder 2">
            <a:extLst>
              <a:ext uri="{FF2B5EF4-FFF2-40B4-BE49-F238E27FC236}">
                <a16:creationId xmlns=""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r>
              <a:rPr lang="en-US" dirty="0">
                <a:hlinkClick r:id="rId2"/>
              </a:rPr>
              <a:t>https://cs.stanford.edu/people/karpathy/convnetjs/demo/autoencoder.html</a:t>
            </a:r>
            <a:r>
              <a:rPr lang="en-US" dirty="0"/>
              <a:t> - By Andrej Karpathy</a:t>
            </a:r>
          </a:p>
          <a:p>
            <a:pPr algn="l" rtl="0"/>
            <a:endParaRPr lang="en-US" dirty="0"/>
          </a:p>
          <a:p>
            <a:pPr algn="l" rtl="0"/>
            <a:endParaRPr lang="en-US" dirty="0"/>
          </a:p>
          <a:p>
            <a:pPr algn="l" rtl="0"/>
            <a:endParaRPr lang="he-IL" dirty="0"/>
          </a:p>
        </p:txBody>
      </p:sp>
    </p:spTree>
    <p:extLst>
      <p:ext uri="{BB962C8B-B14F-4D97-AF65-F5344CB8AC3E}">
        <p14:creationId xmlns:p14="http://schemas.microsoft.com/office/powerpoint/2010/main" val="10585745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3E6C53-256A-49F2-B0CB-1BF9B697D555}"/>
              </a:ext>
            </a:extLst>
          </p:cNvPr>
          <p:cNvSpPr>
            <a:spLocks noGrp="1"/>
          </p:cNvSpPr>
          <p:nvPr>
            <p:ph type="title"/>
          </p:nvPr>
        </p:nvSpPr>
        <p:spPr/>
        <p:txBody>
          <a:bodyPr/>
          <a:lstStyle/>
          <a:p>
            <a:r>
              <a:rPr lang="en-US" dirty="0"/>
              <a:t>Simple latent space interpolation - </a:t>
            </a:r>
            <a:r>
              <a:rPr lang="en-US" dirty="0" err="1"/>
              <a:t>keras</a:t>
            </a:r>
            <a:endParaRPr lang="he-IL" dirty="0"/>
          </a:p>
        </p:txBody>
      </p:sp>
      <p:pic>
        <p:nvPicPr>
          <p:cNvPr id="5" name="Picture 4">
            <a:extLst>
              <a:ext uri="{FF2B5EF4-FFF2-40B4-BE49-F238E27FC236}">
                <a16:creationId xmlns="" xmlns:a16="http://schemas.microsoft.com/office/drawing/2014/main" id="{BC30AB99-C59B-4A48-B772-AEE85D0FA983}"/>
              </a:ext>
            </a:extLst>
          </p:cNvPr>
          <p:cNvPicPr>
            <a:picLocks noChangeAspect="1"/>
          </p:cNvPicPr>
          <p:nvPr/>
        </p:nvPicPr>
        <p:blipFill>
          <a:blip r:embed="rId2"/>
          <a:stretch>
            <a:fillRect/>
          </a:stretch>
        </p:blipFill>
        <p:spPr>
          <a:xfrm>
            <a:off x="2905925" y="2588489"/>
            <a:ext cx="1095375" cy="1076325"/>
          </a:xfrm>
          <a:prstGeom prst="rect">
            <a:avLst/>
          </a:prstGeom>
        </p:spPr>
      </p:pic>
      <p:pic>
        <p:nvPicPr>
          <p:cNvPr id="6" name="Picture 5">
            <a:extLst>
              <a:ext uri="{FF2B5EF4-FFF2-40B4-BE49-F238E27FC236}">
                <a16:creationId xmlns="" xmlns:a16="http://schemas.microsoft.com/office/drawing/2014/main" id="{27998D7C-AFC2-4ED2-BB06-0A4A99DC41F5}"/>
              </a:ext>
            </a:extLst>
          </p:cNvPr>
          <p:cNvPicPr>
            <a:picLocks noChangeAspect="1"/>
          </p:cNvPicPr>
          <p:nvPr/>
        </p:nvPicPr>
        <p:blipFill>
          <a:blip r:embed="rId3"/>
          <a:stretch>
            <a:fillRect/>
          </a:stretch>
        </p:blipFill>
        <p:spPr>
          <a:xfrm>
            <a:off x="2905925" y="4879736"/>
            <a:ext cx="1066800" cy="1066800"/>
          </a:xfrm>
          <a:prstGeom prst="rect">
            <a:avLst/>
          </a:prstGeom>
        </p:spPr>
      </p:pic>
      <p:sp>
        <p:nvSpPr>
          <p:cNvPr id="7" name="Rectangle 6">
            <a:extLst>
              <a:ext uri="{FF2B5EF4-FFF2-40B4-BE49-F238E27FC236}">
                <a16:creationId xmlns="" xmlns:a16="http://schemas.microsoft.com/office/drawing/2014/main" id="{9D3070C8-08A9-45A8-B50A-59BFEDE30DFF}"/>
              </a:ext>
            </a:extLst>
          </p:cNvPr>
          <p:cNvSpPr/>
          <p:nvPr/>
        </p:nvSpPr>
        <p:spPr>
          <a:xfrm>
            <a:off x="5131401" y="2464485"/>
            <a:ext cx="1670539" cy="120032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Encoder</a:t>
            </a:r>
          </a:p>
        </p:txBody>
      </p:sp>
      <p:pic>
        <p:nvPicPr>
          <p:cNvPr id="8" name="Picture 7">
            <a:extLst>
              <a:ext uri="{FF2B5EF4-FFF2-40B4-BE49-F238E27FC236}">
                <a16:creationId xmlns="" xmlns:a16="http://schemas.microsoft.com/office/drawing/2014/main" id="{5A11683F-A3DC-412F-B9A7-464580EC1B24}"/>
              </a:ext>
            </a:extLst>
          </p:cNvPr>
          <p:cNvPicPr>
            <a:picLocks noChangeAspect="1"/>
          </p:cNvPicPr>
          <p:nvPr/>
        </p:nvPicPr>
        <p:blipFill rotWithShape="1">
          <a:blip r:embed="rId4"/>
          <a:srcRect l="3317" t="1162" r="4736" b="2687"/>
          <a:stretch/>
        </p:blipFill>
        <p:spPr>
          <a:xfrm>
            <a:off x="7648348" y="2416032"/>
            <a:ext cx="674370" cy="1337103"/>
          </a:xfrm>
          <a:prstGeom prst="rect">
            <a:avLst/>
          </a:prstGeom>
        </p:spPr>
      </p:pic>
      <p:sp>
        <p:nvSpPr>
          <p:cNvPr id="9" name="Arrow: Right 8">
            <a:extLst>
              <a:ext uri="{FF2B5EF4-FFF2-40B4-BE49-F238E27FC236}">
                <a16:creationId xmlns="" xmlns:a16="http://schemas.microsoft.com/office/drawing/2014/main" id="{7E5BC6BF-F9F6-4A12-8F5F-15427625994A}"/>
              </a:ext>
            </a:extLst>
          </p:cNvPr>
          <p:cNvSpPr/>
          <p:nvPr/>
        </p:nvSpPr>
        <p:spPr>
          <a:xfrm>
            <a:off x="4081454" y="2966955"/>
            <a:ext cx="1031162"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 xmlns:a16="http://schemas.microsoft.com/office/drawing/2014/main" id="{CE1D360B-5EE9-493C-8A5B-93A1E1597B0E}"/>
              </a:ext>
            </a:extLst>
          </p:cNvPr>
          <p:cNvSpPr/>
          <p:nvPr/>
        </p:nvSpPr>
        <p:spPr>
          <a:xfrm>
            <a:off x="6801940" y="2966955"/>
            <a:ext cx="846408" cy="246150"/>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988E7352-35AC-423B-942E-DCD6BB9F074F}"/>
              </a:ext>
            </a:extLst>
          </p:cNvPr>
          <p:cNvSpPr/>
          <p:nvPr/>
        </p:nvSpPr>
        <p:spPr>
          <a:xfrm>
            <a:off x="5112616" y="4746207"/>
            <a:ext cx="1670539" cy="120032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Encoder</a:t>
            </a:r>
          </a:p>
        </p:txBody>
      </p:sp>
      <p:pic>
        <p:nvPicPr>
          <p:cNvPr id="12" name="Picture 11">
            <a:extLst>
              <a:ext uri="{FF2B5EF4-FFF2-40B4-BE49-F238E27FC236}">
                <a16:creationId xmlns="" xmlns:a16="http://schemas.microsoft.com/office/drawing/2014/main" id="{B86C8BED-EBFE-4F2C-B3C5-ADB001EBC489}"/>
              </a:ext>
            </a:extLst>
          </p:cNvPr>
          <p:cNvPicPr>
            <a:picLocks noChangeAspect="1"/>
          </p:cNvPicPr>
          <p:nvPr/>
        </p:nvPicPr>
        <p:blipFill rotWithShape="1">
          <a:blip r:embed="rId4"/>
          <a:srcRect l="3317" t="1162" r="4736" b="2687"/>
          <a:stretch/>
        </p:blipFill>
        <p:spPr>
          <a:xfrm flipH="1" flipV="1">
            <a:off x="7661396" y="4714497"/>
            <a:ext cx="674370" cy="1397275"/>
          </a:xfrm>
          <a:prstGeom prst="rect">
            <a:avLst/>
          </a:prstGeom>
        </p:spPr>
      </p:pic>
      <p:sp>
        <p:nvSpPr>
          <p:cNvPr id="13" name="Arrow: Right 12">
            <a:extLst>
              <a:ext uri="{FF2B5EF4-FFF2-40B4-BE49-F238E27FC236}">
                <a16:creationId xmlns="" xmlns:a16="http://schemas.microsoft.com/office/drawing/2014/main" id="{FDCF7E04-35C6-4EE3-AE18-B61D03D6D123}"/>
              </a:ext>
            </a:extLst>
          </p:cNvPr>
          <p:cNvSpPr/>
          <p:nvPr/>
        </p:nvSpPr>
        <p:spPr>
          <a:xfrm>
            <a:off x="4062669" y="5248677"/>
            <a:ext cx="1031162"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 xmlns:a16="http://schemas.microsoft.com/office/drawing/2014/main" id="{7F842ADE-EFCA-4349-AEE9-424A5DEA1E96}"/>
              </a:ext>
            </a:extLst>
          </p:cNvPr>
          <p:cNvSpPr/>
          <p:nvPr/>
        </p:nvSpPr>
        <p:spPr>
          <a:xfrm>
            <a:off x="6783155" y="5248677"/>
            <a:ext cx="846408" cy="246150"/>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 xmlns:a16="http://schemas.microsoft.com/office/drawing/2014/main" id="{33B922CF-18D2-4B6B-A63C-5AAF9872E9A5}"/>
                  </a:ext>
                </a:extLst>
              </p:cNvPr>
              <p:cNvSpPr txBox="1"/>
              <p:nvPr/>
            </p:nvSpPr>
            <p:spPr>
              <a:xfrm>
                <a:off x="7732675" y="1881949"/>
                <a:ext cx="50571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charset="0"/>
                            </a:rPr>
                          </m:ctrlPr>
                        </m:sSubPr>
                        <m:e>
                          <m:r>
                            <a:rPr lang="he-IL" sz="3200" i="1">
                              <a:latin typeface="Cambria Math" panose="02040503050406030204" pitchFamily="18" charset="0"/>
                            </a:rPr>
                            <m:t>𝑧</m:t>
                          </m:r>
                        </m:e>
                        <m:sub>
                          <m:r>
                            <a:rPr lang="he-IL" sz="3200" i="0">
                              <a:latin typeface="Cambria Math" panose="02040503050406030204" pitchFamily="18" charset="0"/>
                            </a:rPr>
                            <m:t>1</m:t>
                          </m:r>
                        </m:sub>
                      </m:sSub>
                    </m:oMath>
                  </m:oMathPara>
                </a14:m>
                <a:endParaRPr lang="he-IL" sz="3200" dirty="0"/>
              </a:p>
            </p:txBody>
          </p:sp>
        </mc:Choice>
        <mc:Fallback xmlns="">
          <p:sp>
            <p:nvSpPr>
              <p:cNvPr id="15" name="TextBox 14">
                <a:extLst>
                  <a:ext uri="{FF2B5EF4-FFF2-40B4-BE49-F238E27FC236}">
                    <a16:creationId xmlns:a16="http://schemas.microsoft.com/office/drawing/2014/main" id="{33B922CF-18D2-4B6B-A63C-5AAF9872E9A5}"/>
                  </a:ext>
                </a:extLst>
              </p:cNvPr>
              <p:cNvSpPr txBox="1">
                <a:spLocks noRot="1" noChangeAspect="1" noMove="1" noResize="1" noEditPoints="1" noAdjustHandles="1" noChangeArrowheads="1" noChangeShapeType="1" noTextEdit="1"/>
              </p:cNvSpPr>
              <p:nvPr/>
            </p:nvSpPr>
            <p:spPr>
              <a:xfrm>
                <a:off x="7732675" y="1881949"/>
                <a:ext cx="505716" cy="492443"/>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 xmlns:a16="http://schemas.microsoft.com/office/drawing/2014/main" id="{3563CFE4-D512-4859-87A7-83BBB59CDCE6}"/>
                  </a:ext>
                </a:extLst>
              </p:cNvPr>
              <p:cNvSpPr txBox="1"/>
              <p:nvPr/>
            </p:nvSpPr>
            <p:spPr>
              <a:xfrm>
                <a:off x="7700794" y="4160329"/>
                <a:ext cx="51520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charset="0"/>
                            </a:rPr>
                          </m:ctrlPr>
                        </m:sSubPr>
                        <m:e>
                          <m:r>
                            <a:rPr lang="he-IL" sz="3200" i="1">
                              <a:latin typeface="Cambria Math" panose="02040503050406030204" pitchFamily="18" charset="0"/>
                            </a:rPr>
                            <m:t>𝑧</m:t>
                          </m:r>
                        </m:e>
                        <m:sub>
                          <m:r>
                            <a:rPr lang="en-US" sz="3200" b="0" i="0" smtClean="0">
                              <a:latin typeface="Cambria Math" panose="02040503050406030204" pitchFamily="18" charset="0"/>
                            </a:rPr>
                            <m:t>2</m:t>
                          </m:r>
                        </m:sub>
                      </m:sSub>
                    </m:oMath>
                  </m:oMathPara>
                </a14:m>
                <a:endParaRPr lang="he-IL" sz="3200" dirty="0"/>
              </a:p>
            </p:txBody>
          </p:sp>
        </mc:Choice>
        <mc:Fallback xmlns="">
          <p:sp>
            <p:nvSpPr>
              <p:cNvPr id="16" name="TextBox 15">
                <a:extLst>
                  <a:ext uri="{FF2B5EF4-FFF2-40B4-BE49-F238E27FC236}">
                    <a16:creationId xmlns:a16="http://schemas.microsoft.com/office/drawing/2014/main" id="{3563CFE4-D512-4859-87A7-83BBB59CDCE6}"/>
                  </a:ext>
                </a:extLst>
              </p:cNvPr>
              <p:cNvSpPr txBox="1">
                <a:spLocks noRot="1" noChangeAspect="1" noMove="1" noResize="1" noEditPoints="1" noAdjustHandles="1" noChangeArrowheads="1" noChangeShapeType="1" noTextEdit="1"/>
              </p:cNvSpPr>
              <p:nvPr/>
            </p:nvSpPr>
            <p:spPr>
              <a:xfrm>
                <a:off x="7700794" y="4160329"/>
                <a:ext cx="515206" cy="492443"/>
              </a:xfrm>
              <a:prstGeom prst="rect">
                <a:avLst/>
              </a:prstGeom>
              <a:blipFill>
                <a:blip r:embed="rId6"/>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10547798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3E6C53-256A-49F2-B0CB-1BF9B697D555}"/>
              </a:ext>
            </a:extLst>
          </p:cNvPr>
          <p:cNvSpPr>
            <a:spLocks noGrp="1"/>
          </p:cNvSpPr>
          <p:nvPr>
            <p:ph type="title"/>
          </p:nvPr>
        </p:nvSpPr>
        <p:spPr>
          <a:xfrm>
            <a:off x="1024128" y="585216"/>
            <a:ext cx="9720072" cy="1499616"/>
          </a:xfrm>
        </p:spPr>
        <p:txBody>
          <a:bodyPr/>
          <a:lstStyle/>
          <a:p>
            <a:r>
              <a:rPr lang="en-US" dirty="0"/>
              <a:t>Simple latent space interpolation - </a:t>
            </a:r>
            <a:r>
              <a:rPr lang="en-US" dirty="0" err="1"/>
              <a:t>keras</a:t>
            </a:r>
            <a:endParaRPr lang="he-IL" dirty="0"/>
          </a:p>
        </p:txBody>
      </p:sp>
      <p:pic>
        <p:nvPicPr>
          <p:cNvPr id="21" name="Picture 20">
            <a:extLst>
              <a:ext uri="{FF2B5EF4-FFF2-40B4-BE49-F238E27FC236}">
                <a16:creationId xmlns="" xmlns:a16="http://schemas.microsoft.com/office/drawing/2014/main" id="{D9A16B12-D753-422B-864A-EE6BF4273A2D}"/>
              </a:ext>
            </a:extLst>
          </p:cNvPr>
          <p:cNvPicPr>
            <a:picLocks noChangeAspect="1"/>
          </p:cNvPicPr>
          <p:nvPr/>
        </p:nvPicPr>
        <p:blipFill rotWithShape="1">
          <a:blip r:embed="rId2"/>
          <a:srcRect l="3317" t="1162" r="4736" b="2687"/>
          <a:stretch/>
        </p:blipFill>
        <p:spPr>
          <a:xfrm>
            <a:off x="4547008" y="2618915"/>
            <a:ext cx="674370" cy="1337103"/>
          </a:xfrm>
          <a:prstGeom prst="rect">
            <a:avLst/>
          </a:prstGeom>
        </p:spPr>
      </p:pic>
      <p:pic>
        <p:nvPicPr>
          <p:cNvPr id="22" name="Picture 21">
            <a:extLst>
              <a:ext uri="{FF2B5EF4-FFF2-40B4-BE49-F238E27FC236}">
                <a16:creationId xmlns="" xmlns:a16="http://schemas.microsoft.com/office/drawing/2014/main" id="{1AB115F3-D48A-43F3-AB5B-10486D7677EE}"/>
              </a:ext>
            </a:extLst>
          </p:cNvPr>
          <p:cNvPicPr>
            <a:picLocks noChangeAspect="1"/>
          </p:cNvPicPr>
          <p:nvPr/>
        </p:nvPicPr>
        <p:blipFill rotWithShape="1">
          <a:blip r:embed="rId2"/>
          <a:srcRect l="3317" t="1162" r="4736" b="2687"/>
          <a:stretch/>
        </p:blipFill>
        <p:spPr>
          <a:xfrm flipH="1" flipV="1">
            <a:off x="8149076" y="2639000"/>
            <a:ext cx="674370" cy="1397275"/>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4BA8D0B5-6885-476D-9661-E10C03E39025}"/>
                  </a:ext>
                </a:extLst>
              </p:cNvPr>
              <p:cNvSpPr txBox="1"/>
              <p:nvPr/>
            </p:nvSpPr>
            <p:spPr>
              <a:xfrm>
                <a:off x="4631335" y="2084832"/>
                <a:ext cx="50571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charset="0"/>
                            </a:rPr>
                          </m:ctrlPr>
                        </m:sSubPr>
                        <m:e>
                          <m:r>
                            <a:rPr lang="he-IL" sz="3200" i="1">
                              <a:latin typeface="Cambria Math" panose="02040503050406030204" pitchFamily="18" charset="0"/>
                            </a:rPr>
                            <m:t>𝑧</m:t>
                          </m:r>
                        </m:e>
                        <m:sub>
                          <m:r>
                            <a:rPr lang="he-IL" sz="3200" i="0">
                              <a:latin typeface="Cambria Math" panose="02040503050406030204" pitchFamily="18" charset="0"/>
                            </a:rPr>
                            <m:t>1</m:t>
                          </m:r>
                        </m:sub>
                      </m:sSub>
                    </m:oMath>
                  </m:oMathPara>
                </a14:m>
                <a:endParaRPr lang="he-IL" sz="3200" dirty="0"/>
              </a:p>
            </p:txBody>
          </p:sp>
        </mc:Choice>
        <mc:Fallback xmlns="">
          <p:sp>
            <p:nvSpPr>
              <p:cNvPr id="23" name="TextBox 22">
                <a:extLst>
                  <a:ext uri="{FF2B5EF4-FFF2-40B4-BE49-F238E27FC236}">
                    <a16:creationId xmlns:a16="http://schemas.microsoft.com/office/drawing/2014/main" id="{4BA8D0B5-6885-476D-9661-E10C03E39025}"/>
                  </a:ext>
                </a:extLst>
              </p:cNvPr>
              <p:cNvSpPr txBox="1">
                <a:spLocks noRot="1" noChangeAspect="1" noMove="1" noResize="1" noEditPoints="1" noAdjustHandles="1" noChangeArrowheads="1" noChangeShapeType="1" noTextEdit="1"/>
              </p:cNvSpPr>
              <p:nvPr/>
            </p:nvSpPr>
            <p:spPr>
              <a:xfrm>
                <a:off x="4631335" y="2084832"/>
                <a:ext cx="505716" cy="492443"/>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EA33CF2A-DFAF-425F-BABE-4504467A95A5}"/>
                  </a:ext>
                </a:extLst>
              </p:cNvPr>
              <p:cNvSpPr txBox="1"/>
              <p:nvPr/>
            </p:nvSpPr>
            <p:spPr>
              <a:xfrm>
                <a:off x="8188474" y="2084832"/>
                <a:ext cx="51520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charset="0"/>
                            </a:rPr>
                          </m:ctrlPr>
                        </m:sSubPr>
                        <m:e>
                          <m:r>
                            <a:rPr lang="he-IL" sz="3200" i="1">
                              <a:latin typeface="Cambria Math" panose="02040503050406030204" pitchFamily="18" charset="0"/>
                            </a:rPr>
                            <m:t>𝑧</m:t>
                          </m:r>
                        </m:e>
                        <m:sub>
                          <m:r>
                            <a:rPr lang="en-US" sz="3200" b="0" i="0" smtClean="0">
                              <a:latin typeface="Cambria Math" panose="02040503050406030204" pitchFamily="18" charset="0"/>
                            </a:rPr>
                            <m:t>2</m:t>
                          </m:r>
                        </m:sub>
                      </m:sSub>
                    </m:oMath>
                  </m:oMathPara>
                </a14:m>
                <a:endParaRPr lang="he-IL" sz="3200" dirty="0"/>
              </a:p>
            </p:txBody>
          </p:sp>
        </mc:Choice>
        <mc:Fallback xmlns="">
          <p:sp>
            <p:nvSpPr>
              <p:cNvPr id="24" name="TextBox 23">
                <a:extLst>
                  <a:ext uri="{FF2B5EF4-FFF2-40B4-BE49-F238E27FC236}">
                    <a16:creationId xmlns:a16="http://schemas.microsoft.com/office/drawing/2014/main" id="{EA33CF2A-DFAF-425F-BABE-4504467A95A5}"/>
                  </a:ext>
                </a:extLst>
              </p:cNvPr>
              <p:cNvSpPr txBox="1">
                <a:spLocks noRot="1" noChangeAspect="1" noMove="1" noResize="1" noEditPoints="1" noAdjustHandles="1" noChangeArrowheads="1" noChangeShapeType="1" noTextEdit="1"/>
              </p:cNvSpPr>
              <p:nvPr/>
            </p:nvSpPr>
            <p:spPr>
              <a:xfrm>
                <a:off x="8188474" y="2084832"/>
                <a:ext cx="515206" cy="492443"/>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 xmlns:a16="http://schemas.microsoft.com/office/drawing/2014/main" id="{462B6DBC-7317-45EC-AF6C-8483436F7773}"/>
                  </a:ext>
                </a:extLst>
              </p:cNvPr>
              <p:cNvSpPr txBox="1"/>
              <p:nvPr/>
            </p:nvSpPr>
            <p:spPr>
              <a:xfrm>
                <a:off x="2476500" y="2847023"/>
                <a:ext cx="6527171" cy="8309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5400" i="1">
                              <a:latin typeface="Cambria Math" charset="0"/>
                            </a:rPr>
                          </m:ctrlPr>
                        </m:sSubPr>
                        <m:e>
                          <m:r>
                            <a:rPr lang="he-IL" sz="5400" i="1">
                              <a:latin typeface="Cambria Math" panose="02040503050406030204" pitchFamily="18" charset="0"/>
                            </a:rPr>
                            <m:t>𝑧</m:t>
                          </m:r>
                        </m:e>
                        <m:sub>
                          <m:r>
                            <a:rPr lang="he-IL" sz="5400" i="1">
                              <a:latin typeface="Cambria Math" panose="02040503050406030204" pitchFamily="18" charset="0"/>
                            </a:rPr>
                            <m:t>𝑖</m:t>
                          </m:r>
                        </m:sub>
                      </m:sSub>
                      <m:r>
                        <a:rPr lang="he-IL" sz="5400" i="0">
                          <a:latin typeface="Cambria Math" panose="02040503050406030204" pitchFamily="18" charset="0"/>
                        </a:rPr>
                        <m:t>=</m:t>
                      </m:r>
                      <m:r>
                        <a:rPr lang="he-IL" sz="5400" i="1">
                          <a:latin typeface="Cambria Math" panose="02040503050406030204" pitchFamily="18" charset="0"/>
                        </a:rPr>
                        <m:t>𝛼</m:t>
                      </m:r>
                      <m:r>
                        <a:rPr lang="he-IL" sz="5400" b="0" i="0" smtClean="0">
                          <a:latin typeface="Cambria Math" panose="02040503050406030204" pitchFamily="18" charset="0"/>
                        </a:rPr>
                        <m:t>    </m:t>
                      </m:r>
                      <m:r>
                        <a:rPr lang="he-IL" sz="5400" i="0">
                          <a:latin typeface="Cambria Math" panose="02040503050406030204" pitchFamily="18" charset="0"/>
                        </a:rPr>
                        <m:t>+</m:t>
                      </m:r>
                      <m:d>
                        <m:dPr>
                          <m:ctrlPr>
                            <a:rPr lang="he-IL" sz="5400" i="1">
                              <a:latin typeface="Cambria Math" charset="0"/>
                            </a:rPr>
                          </m:ctrlPr>
                        </m:dPr>
                        <m:e>
                          <m:r>
                            <a:rPr lang="he-IL" sz="5400" i="0">
                              <a:latin typeface="Cambria Math" panose="02040503050406030204" pitchFamily="18" charset="0"/>
                            </a:rPr>
                            <m:t>1</m:t>
                          </m:r>
                          <m:r>
                            <a:rPr lang="he-IL" sz="5400" i="0">
                              <a:latin typeface="Cambria Math" panose="02040503050406030204" pitchFamily="18" charset="0"/>
                            </a:rPr>
                            <m:t>−</m:t>
                          </m:r>
                          <m:r>
                            <a:rPr lang="he-IL" sz="5400" i="1">
                              <a:latin typeface="Cambria Math" panose="02040503050406030204" pitchFamily="18" charset="0"/>
                            </a:rPr>
                            <m:t>𝛼</m:t>
                          </m:r>
                        </m:e>
                      </m:d>
                      <m:r>
                        <a:rPr lang="he-IL" sz="5400" b="0" i="1" smtClean="0">
                          <a:latin typeface="Cambria Math" panose="02040503050406030204" pitchFamily="18" charset="0"/>
                        </a:rPr>
                        <m:t>     </m:t>
                      </m:r>
                    </m:oMath>
                  </m:oMathPara>
                </a14:m>
                <a:endParaRPr lang="he-IL" sz="5400" dirty="0">
                  <a:latin typeface="Arial Nova Cond Light" panose="020B0604020202020204" pitchFamily="34" charset="0"/>
                </a:endParaRPr>
              </a:p>
            </p:txBody>
          </p:sp>
        </mc:Choice>
        <mc:Fallback xmlns="">
          <p:sp>
            <p:nvSpPr>
              <p:cNvPr id="3" name="TextBox 2">
                <a:extLst>
                  <a:ext uri="{FF2B5EF4-FFF2-40B4-BE49-F238E27FC236}">
                    <a16:creationId xmlns:a16="http://schemas.microsoft.com/office/drawing/2014/main" id="{462B6DBC-7317-45EC-AF6C-8483436F7773}"/>
                  </a:ext>
                </a:extLst>
              </p:cNvPr>
              <p:cNvSpPr txBox="1">
                <a:spLocks noRot="1" noChangeAspect="1" noMove="1" noResize="1" noEditPoints="1" noAdjustHandles="1" noChangeArrowheads="1" noChangeShapeType="1" noTextEdit="1"/>
              </p:cNvSpPr>
              <p:nvPr/>
            </p:nvSpPr>
            <p:spPr>
              <a:xfrm>
                <a:off x="2476500" y="2847023"/>
                <a:ext cx="6527171" cy="830997"/>
              </a:xfrm>
              <a:prstGeom prst="rect">
                <a:avLst/>
              </a:prstGeom>
              <a:blipFill>
                <a:blip r:embed="rId5"/>
                <a:stretch>
                  <a:fillRect/>
                </a:stretch>
              </a:blipFill>
            </p:spPr>
            <p:txBody>
              <a:bodyPr/>
              <a:lstStyle/>
              <a:p>
                <a:r>
                  <a:rPr lang="he-IL">
                    <a:noFill/>
                  </a:rPr>
                  <a:t> </a:t>
                </a:r>
              </a:p>
            </p:txBody>
          </p:sp>
        </mc:Fallback>
      </mc:AlternateContent>
      <p:pic>
        <p:nvPicPr>
          <p:cNvPr id="25" name="Picture 24">
            <a:extLst>
              <a:ext uri="{FF2B5EF4-FFF2-40B4-BE49-F238E27FC236}">
                <a16:creationId xmlns="" xmlns:a16="http://schemas.microsoft.com/office/drawing/2014/main" id="{B006B04C-2CA0-445C-89E3-2DAA081EE570}"/>
              </a:ext>
            </a:extLst>
          </p:cNvPr>
          <p:cNvPicPr>
            <a:picLocks noChangeAspect="1"/>
          </p:cNvPicPr>
          <p:nvPr/>
        </p:nvPicPr>
        <p:blipFill rotWithShape="1">
          <a:blip r:embed="rId2"/>
          <a:srcRect l="3317" t="1162" r="4736" b="2687"/>
          <a:stretch/>
        </p:blipFill>
        <p:spPr>
          <a:xfrm flipV="1">
            <a:off x="3388959" y="5072455"/>
            <a:ext cx="674371" cy="1337102"/>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 xmlns:a16="http://schemas.microsoft.com/office/drawing/2014/main" id="{7EC7D1EA-0996-4DDE-8D7E-05B3F46E94F3}"/>
                  </a:ext>
                </a:extLst>
              </p:cNvPr>
              <p:cNvSpPr/>
              <p:nvPr/>
            </p:nvSpPr>
            <p:spPr>
              <a:xfrm>
                <a:off x="3378086" y="4487680"/>
                <a:ext cx="64280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he-IL" sz="3200" i="1">
                              <a:latin typeface="Cambria Math" charset="0"/>
                            </a:rPr>
                          </m:ctrlPr>
                        </m:sSubPr>
                        <m:e>
                          <m:r>
                            <a:rPr lang="he-IL" sz="3200" i="1">
                              <a:latin typeface="Cambria Math" panose="02040503050406030204" pitchFamily="18" charset="0"/>
                            </a:rPr>
                            <m:t>𝑧</m:t>
                          </m:r>
                        </m:e>
                        <m:sub>
                          <m:r>
                            <a:rPr lang="he-IL" sz="3200" i="1">
                              <a:latin typeface="Cambria Math" panose="02040503050406030204" pitchFamily="18" charset="0"/>
                            </a:rPr>
                            <m:t>𝑖</m:t>
                          </m:r>
                        </m:sub>
                      </m:sSub>
                    </m:oMath>
                  </m:oMathPara>
                </a14:m>
                <a:endParaRPr lang="he-IL" sz="3200" dirty="0"/>
              </a:p>
            </p:txBody>
          </p:sp>
        </mc:Choice>
        <mc:Fallback xmlns="">
          <p:sp>
            <p:nvSpPr>
              <p:cNvPr id="4" name="Rectangle 3">
                <a:extLst>
                  <a:ext uri="{FF2B5EF4-FFF2-40B4-BE49-F238E27FC236}">
                    <a16:creationId xmlns:a16="http://schemas.microsoft.com/office/drawing/2014/main" id="{7EC7D1EA-0996-4DDE-8D7E-05B3F46E94F3}"/>
                  </a:ext>
                </a:extLst>
              </p:cNvPr>
              <p:cNvSpPr>
                <a:spLocks noRot="1" noChangeAspect="1" noMove="1" noResize="1" noEditPoints="1" noAdjustHandles="1" noChangeArrowheads="1" noChangeShapeType="1" noTextEdit="1"/>
              </p:cNvSpPr>
              <p:nvPr/>
            </p:nvSpPr>
            <p:spPr>
              <a:xfrm>
                <a:off x="3378086" y="4487680"/>
                <a:ext cx="642805" cy="584775"/>
              </a:xfrm>
              <a:prstGeom prst="rect">
                <a:avLst/>
              </a:prstGeom>
              <a:blipFill>
                <a:blip r:embed="rId6"/>
                <a:stretch>
                  <a:fillRect/>
                </a:stretch>
              </a:blipFill>
            </p:spPr>
            <p:txBody>
              <a:bodyPr/>
              <a:lstStyle/>
              <a:p>
                <a:r>
                  <a:rPr lang="he-IL">
                    <a:noFill/>
                  </a:rPr>
                  <a:t> </a:t>
                </a:r>
              </a:p>
            </p:txBody>
          </p:sp>
        </mc:Fallback>
      </mc:AlternateContent>
      <p:sp>
        <p:nvSpPr>
          <p:cNvPr id="26" name="Arrow: Right 25">
            <a:extLst>
              <a:ext uri="{FF2B5EF4-FFF2-40B4-BE49-F238E27FC236}">
                <a16:creationId xmlns="" xmlns:a16="http://schemas.microsoft.com/office/drawing/2014/main" id="{2173E6BA-CD00-4B8D-9E46-055D7D9EBA26}"/>
              </a:ext>
            </a:extLst>
          </p:cNvPr>
          <p:cNvSpPr/>
          <p:nvPr/>
        </p:nvSpPr>
        <p:spPr>
          <a:xfrm>
            <a:off x="4074203" y="5617930"/>
            <a:ext cx="1031162"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76E0AFFF-CACC-4AF1-A8CA-6CD5FDF14BE2}"/>
              </a:ext>
            </a:extLst>
          </p:cNvPr>
          <p:cNvSpPr/>
          <p:nvPr/>
        </p:nvSpPr>
        <p:spPr>
          <a:xfrm>
            <a:off x="5125987" y="5072455"/>
            <a:ext cx="1670539" cy="120032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p>
        </p:txBody>
      </p:sp>
      <p:sp>
        <p:nvSpPr>
          <p:cNvPr id="28" name="Arrow: Right 27">
            <a:extLst>
              <a:ext uri="{FF2B5EF4-FFF2-40B4-BE49-F238E27FC236}">
                <a16:creationId xmlns="" xmlns:a16="http://schemas.microsoft.com/office/drawing/2014/main" id="{4B69EB4F-16DC-4F34-A05F-DFD288601382}"/>
              </a:ext>
            </a:extLst>
          </p:cNvPr>
          <p:cNvSpPr/>
          <p:nvPr/>
        </p:nvSpPr>
        <p:spPr>
          <a:xfrm>
            <a:off x="6817148" y="5617930"/>
            <a:ext cx="1031162"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 xmlns:a16="http://schemas.microsoft.com/office/drawing/2014/main" id="{2CF12498-4586-492E-BA04-6B8FD9D3CEDE}"/>
              </a:ext>
            </a:extLst>
          </p:cNvPr>
          <p:cNvPicPr>
            <a:picLocks noChangeAspect="1"/>
          </p:cNvPicPr>
          <p:nvPr/>
        </p:nvPicPr>
        <p:blipFill>
          <a:blip r:embed="rId7"/>
          <a:stretch>
            <a:fillRect/>
          </a:stretch>
        </p:blipFill>
        <p:spPr>
          <a:xfrm>
            <a:off x="7972766" y="4991196"/>
            <a:ext cx="1701359" cy="1499617"/>
          </a:xfrm>
          <a:prstGeom prst="rect">
            <a:avLst/>
          </a:prstGeom>
        </p:spPr>
      </p:pic>
    </p:spTree>
    <p:extLst>
      <p:ext uri="{BB962C8B-B14F-4D97-AF65-F5344CB8AC3E}">
        <p14:creationId xmlns:p14="http://schemas.microsoft.com/office/powerpoint/2010/main" val="7543363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3E6C53-256A-49F2-B0CB-1BF9B697D555}"/>
              </a:ext>
            </a:extLst>
          </p:cNvPr>
          <p:cNvSpPr>
            <a:spLocks noGrp="1"/>
          </p:cNvSpPr>
          <p:nvPr>
            <p:ph type="title"/>
          </p:nvPr>
        </p:nvSpPr>
        <p:spPr>
          <a:xfrm>
            <a:off x="1024128" y="585216"/>
            <a:ext cx="9720072" cy="1499616"/>
          </a:xfrm>
        </p:spPr>
        <p:txBody>
          <a:bodyPr/>
          <a:lstStyle/>
          <a:p>
            <a:pPr algn="ctr"/>
            <a:r>
              <a:rPr lang="en-US" dirty="0"/>
              <a:t>Simple latent space interpolation – </a:t>
            </a:r>
            <a:r>
              <a:rPr lang="en-US" dirty="0" err="1"/>
              <a:t>keras</a:t>
            </a:r>
            <a:r>
              <a:rPr lang="en-US" dirty="0"/>
              <a:t/>
            </a:r>
            <a:br>
              <a:rPr lang="en-US" dirty="0"/>
            </a:br>
            <a:r>
              <a:rPr lang="en-US" dirty="0"/>
              <a:t>code example</a:t>
            </a:r>
            <a:endParaRPr lang="he-IL" dirty="0"/>
          </a:p>
        </p:txBody>
      </p:sp>
    </p:spTree>
    <p:extLst>
      <p:ext uri="{BB962C8B-B14F-4D97-AF65-F5344CB8AC3E}">
        <p14:creationId xmlns:p14="http://schemas.microsoft.com/office/powerpoint/2010/main" val="38611053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3E6C53-256A-49F2-B0CB-1BF9B697D555}"/>
              </a:ext>
            </a:extLst>
          </p:cNvPr>
          <p:cNvSpPr>
            <a:spLocks noGrp="1"/>
          </p:cNvSpPr>
          <p:nvPr>
            <p:ph type="title"/>
          </p:nvPr>
        </p:nvSpPr>
        <p:spPr/>
        <p:txBody>
          <a:bodyPr/>
          <a:lstStyle/>
          <a:p>
            <a:r>
              <a:rPr lang="en-US" dirty="0"/>
              <a:t>Simple latent space – interpolation - </a:t>
            </a:r>
            <a:r>
              <a:rPr lang="en-US" dirty="0" err="1"/>
              <a:t>keras</a:t>
            </a:r>
            <a:endParaRPr lang="he-IL" dirty="0"/>
          </a:p>
        </p:txBody>
      </p:sp>
      <p:pic>
        <p:nvPicPr>
          <p:cNvPr id="5" name="Content Placeholder 4">
            <a:extLst>
              <a:ext uri="{FF2B5EF4-FFF2-40B4-BE49-F238E27FC236}">
                <a16:creationId xmlns="" xmlns:a16="http://schemas.microsoft.com/office/drawing/2014/main" id="{88354D3C-7DF8-4076-8DEF-2D14639E0A77}"/>
              </a:ext>
            </a:extLst>
          </p:cNvPr>
          <p:cNvPicPr>
            <a:picLocks noGrp="1" noChangeAspect="1"/>
          </p:cNvPicPr>
          <p:nvPr>
            <p:ph idx="1"/>
          </p:nvPr>
        </p:nvPicPr>
        <p:blipFill>
          <a:blip r:embed="rId2"/>
          <a:stretch>
            <a:fillRect/>
          </a:stretch>
        </p:blipFill>
        <p:spPr>
          <a:xfrm>
            <a:off x="154522" y="3718776"/>
            <a:ext cx="11882956" cy="1433499"/>
          </a:xfrm>
          <a:prstGeom prst="rect">
            <a:avLst/>
          </a:prstGeom>
        </p:spPr>
      </p:pic>
      <p:pic>
        <p:nvPicPr>
          <p:cNvPr id="4" name="Picture 3">
            <a:extLst>
              <a:ext uri="{FF2B5EF4-FFF2-40B4-BE49-F238E27FC236}">
                <a16:creationId xmlns="" xmlns:a16="http://schemas.microsoft.com/office/drawing/2014/main" id="{0D6EFFA9-5B97-4E17-BDB7-E697E2C14A15}"/>
              </a:ext>
            </a:extLst>
          </p:cNvPr>
          <p:cNvPicPr>
            <a:picLocks noChangeAspect="1"/>
          </p:cNvPicPr>
          <p:nvPr/>
        </p:nvPicPr>
        <p:blipFill>
          <a:blip r:embed="rId3"/>
          <a:stretch>
            <a:fillRect/>
          </a:stretch>
        </p:blipFill>
        <p:spPr>
          <a:xfrm>
            <a:off x="327272" y="1960709"/>
            <a:ext cx="11537456" cy="1344169"/>
          </a:xfrm>
          <a:prstGeom prst="rect">
            <a:avLst/>
          </a:prstGeom>
        </p:spPr>
      </p:pic>
    </p:spTree>
    <p:extLst>
      <p:ext uri="{BB962C8B-B14F-4D97-AF65-F5344CB8AC3E}">
        <p14:creationId xmlns:p14="http://schemas.microsoft.com/office/powerpoint/2010/main" val="15481085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6F7955-58D2-4A69-AD06-5524EEAF12C2}"/>
              </a:ext>
            </a:extLst>
          </p:cNvPr>
          <p:cNvSpPr>
            <a:spLocks noGrp="1"/>
          </p:cNvSpPr>
          <p:nvPr>
            <p:ph type="title"/>
          </p:nvPr>
        </p:nvSpPr>
        <p:spPr/>
        <p:txBody>
          <a:bodyPr/>
          <a:lstStyle/>
          <a:p>
            <a:r>
              <a:rPr lang="en-US" dirty="0"/>
              <a:t>Convolutional AE</a:t>
            </a:r>
            <a:endParaRPr lang="he-IL" dirty="0"/>
          </a:p>
        </p:txBody>
      </p:sp>
      <p:pic>
        <p:nvPicPr>
          <p:cNvPr id="1026" name="Picture 2" descr="×ª××¦××ª ×ª××× × ×¢×××¨ âªconvolutional autoencoderâ¬â">
            <a:extLst>
              <a:ext uri="{FF2B5EF4-FFF2-40B4-BE49-F238E27FC236}">
                <a16:creationId xmlns="" xmlns:a16="http://schemas.microsoft.com/office/drawing/2014/main" id="{83DC2BEF-67AC-4ADE-9974-A7C0852ADA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128" y="2525288"/>
            <a:ext cx="10153475" cy="3395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4938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6F7955-58D2-4A69-AD06-5524EEAF12C2}"/>
              </a:ext>
            </a:extLst>
          </p:cNvPr>
          <p:cNvSpPr>
            <a:spLocks noGrp="1"/>
          </p:cNvSpPr>
          <p:nvPr>
            <p:ph type="title"/>
          </p:nvPr>
        </p:nvSpPr>
        <p:spPr/>
        <p:txBody>
          <a:bodyPr/>
          <a:lstStyle/>
          <a:p>
            <a:r>
              <a:rPr lang="en-US" dirty="0"/>
              <a:t>Convolutional AE</a:t>
            </a:r>
            <a:endParaRPr lang="he-IL" dirty="0"/>
          </a:p>
        </p:txBody>
      </p:sp>
      <p:sp>
        <p:nvSpPr>
          <p:cNvPr id="17" name="Rectangle 16">
            <a:extLst>
              <a:ext uri="{FF2B5EF4-FFF2-40B4-BE49-F238E27FC236}">
                <a16:creationId xmlns="" xmlns:a16="http://schemas.microsoft.com/office/drawing/2014/main" id="{97ED4E98-8CB1-4B74-8F83-77349E7B8EB3}"/>
              </a:ext>
            </a:extLst>
          </p:cNvPr>
          <p:cNvSpPr/>
          <p:nvPr/>
        </p:nvSpPr>
        <p:spPr>
          <a:xfrm>
            <a:off x="175400" y="2542162"/>
            <a:ext cx="259658" cy="345626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TextBox 17">
            <a:extLst>
              <a:ext uri="{FF2B5EF4-FFF2-40B4-BE49-F238E27FC236}">
                <a16:creationId xmlns="" xmlns:a16="http://schemas.microsoft.com/office/drawing/2014/main" id="{1C4BAE29-6D54-41B9-A800-06E726568C33}"/>
              </a:ext>
            </a:extLst>
          </p:cNvPr>
          <p:cNvSpPr txBox="1"/>
          <p:nvPr/>
        </p:nvSpPr>
        <p:spPr>
          <a:xfrm>
            <a:off x="-37803" y="1978531"/>
            <a:ext cx="885262" cy="523220"/>
          </a:xfrm>
          <a:prstGeom prst="rect">
            <a:avLst/>
          </a:prstGeom>
          <a:noFill/>
        </p:spPr>
        <p:txBody>
          <a:bodyPr wrap="square" rtlCol="1">
            <a:spAutoFit/>
          </a:bodyPr>
          <a:lstStyle/>
          <a:p>
            <a:r>
              <a:rPr lang="en-US" sz="1400" dirty="0"/>
              <a:t>Input</a:t>
            </a:r>
          </a:p>
          <a:p>
            <a:r>
              <a:rPr lang="en-US" sz="1400" dirty="0"/>
              <a:t>(28,28,1)</a:t>
            </a:r>
          </a:p>
        </p:txBody>
      </p:sp>
      <p:sp>
        <p:nvSpPr>
          <p:cNvPr id="19" name="Left Brace 18">
            <a:extLst>
              <a:ext uri="{FF2B5EF4-FFF2-40B4-BE49-F238E27FC236}">
                <a16:creationId xmlns="" xmlns:a16="http://schemas.microsoft.com/office/drawing/2014/main" id="{837721BE-9CCB-4156-A3A6-0F9DCFBDAFB0}"/>
              </a:ext>
            </a:extLst>
          </p:cNvPr>
          <p:cNvSpPr/>
          <p:nvPr/>
        </p:nvSpPr>
        <p:spPr>
          <a:xfrm rot="16200000">
            <a:off x="2748084" y="3647175"/>
            <a:ext cx="403861" cy="5297617"/>
          </a:xfrm>
          <a:prstGeom prst="leftBrace">
            <a:avLst>
              <a:gd name="adj1" fmla="val 35948"/>
              <a:gd name="adj2" fmla="val 48427"/>
            </a:avLst>
          </a:prstGeom>
          <a:ln w="38100"/>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1" name="TextBox 20">
            <a:extLst>
              <a:ext uri="{FF2B5EF4-FFF2-40B4-BE49-F238E27FC236}">
                <a16:creationId xmlns="" xmlns:a16="http://schemas.microsoft.com/office/drawing/2014/main" id="{CA198C70-30ED-4BF7-A7F3-72C58253239C}"/>
              </a:ext>
            </a:extLst>
          </p:cNvPr>
          <p:cNvSpPr txBox="1"/>
          <p:nvPr/>
        </p:nvSpPr>
        <p:spPr>
          <a:xfrm>
            <a:off x="2448761" y="6444366"/>
            <a:ext cx="1536700" cy="369332"/>
          </a:xfrm>
          <a:prstGeom prst="rect">
            <a:avLst/>
          </a:prstGeom>
          <a:noFill/>
        </p:spPr>
        <p:txBody>
          <a:bodyPr wrap="square" rtlCol="1">
            <a:spAutoFit/>
          </a:bodyPr>
          <a:lstStyle/>
          <a:p>
            <a:r>
              <a:rPr lang="en-US" dirty="0"/>
              <a:t>Encoder</a:t>
            </a:r>
            <a:endParaRPr lang="he-IL" dirty="0"/>
          </a:p>
        </p:txBody>
      </p:sp>
      <p:sp>
        <p:nvSpPr>
          <p:cNvPr id="23" name="Left Brace 22">
            <a:extLst>
              <a:ext uri="{FF2B5EF4-FFF2-40B4-BE49-F238E27FC236}">
                <a16:creationId xmlns="" xmlns:a16="http://schemas.microsoft.com/office/drawing/2014/main" id="{A7CAB43C-E2C1-4B5B-9F62-CC19618090E8}"/>
              </a:ext>
            </a:extLst>
          </p:cNvPr>
          <p:cNvSpPr/>
          <p:nvPr/>
        </p:nvSpPr>
        <p:spPr>
          <a:xfrm rot="16200000">
            <a:off x="8639296" y="3204791"/>
            <a:ext cx="403861" cy="6194049"/>
          </a:xfrm>
          <a:prstGeom prst="leftBrace">
            <a:avLst>
              <a:gd name="adj1" fmla="val 35948"/>
              <a:gd name="adj2" fmla="val 48427"/>
            </a:avLst>
          </a:prstGeom>
          <a:ln w="38100"/>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4" name="TextBox 23">
            <a:extLst>
              <a:ext uri="{FF2B5EF4-FFF2-40B4-BE49-F238E27FC236}">
                <a16:creationId xmlns="" xmlns:a16="http://schemas.microsoft.com/office/drawing/2014/main" id="{312A7F58-67AA-451B-82F2-1465880C01F5}"/>
              </a:ext>
            </a:extLst>
          </p:cNvPr>
          <p:cNvSpPr txBox="1"/>
          <p:nvPr/>
        </p:nvSpPr>
        <p:spPr>
          <a:xfrm>
            <a:off x="8315908" y="6488668"/>
            <a:ext cx="1536700" cy="369332"/>
          </a:xfrm>
          <a:prstGeom prst="rect">
            <a:avLst/>
          </a:prstGeom>
          <a:noFill/>
        </p:spPr>
        <p:txBody>
          <a:bodyPr wrap="square" rtlCol="1">
            <a:spAutoFit/>
          </a:bodyPr>
          <a:lstStyle/>
          <a:p>
            <a:r>
              <a:rPr lang="en-US" dirty="0"/>
              <a:t>Decoder</a:t>
            </a:r>
            <a:endParaRPr lang="he-IL" dirty="0"/>
          </a:p>
        </p:txBody>
      </p:sp>
      <p:sp>
        <p:nvSpPr>
          <p:cNvPr id="22" name="Arrow: Right 21">
            <a:extLst>
              <a:ext uri="{FF2B5EF4-FFF2-40B4-BE49-F238E27FC236}">
                <a16:creationId xmlns="" xmlns:a16="http://schemas.microsoft.com/office/drawing/2014/main" id="{8E24047B-CF05-4276-9517-15AC820C7B2D}"/>
              </a:ext>
            </a:extLst>
          </p:cNvPr>
          <p:cNvSpPr/>
          <p:nvPr/>
        </p:nvSpPr>
        <p:spPr>
          <a:xfrm>
            <a:off x="459848" y="4112555"/>
            <a:ext cx="6604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Rectangle 25">
            <a:extLst>
              <a:ext uri="{FF2B5EF4-FFF2-40B4-BE49-F238E27FC236}">
                <a16:creationId xmlns="" xmlns:a16="http://schemas.microsoft.com/office/drawing/2014/main" id="{1599FB31-2A08-4F21-B135-B7A93ED2F24A}"/>
              </a:ext>
            </a:extLst>
          </p:cNvPr>
          <p:cNvSpPr/>
          <p:nvPr/>
        </p:nvSpPr>
        <p:spPr>
          <a:xfrm>
            <a:off x="1149165" y="2556966"/>
            <a:ext cx="259658" cy="34562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TextBox 24">
            <a:extLst>
              <a:ext uri="{FF2B5EF4-FFF2-40B4-BE49-F238E27FC236}">
                <a16:creationId xmlns="" xmlns:a16="http://schemas.microsoft.com/office/drawing/2014/main" id="{695EAB84-CEB2-4182-AE8D-6838708C1C41}"/>
              </a:ext>
            </a:extLst>
          </p:cNvPr>
          <p:cNvSpPr txBox="1"/>
          <p:nvPr/>
        </p:nvSpPr>
        <p:spPr>
          <a:xfrm>
            <a:off x="414762" y="3154345"/>
            <a:ext cx="881173" cy="830997"/>
          </a:xfrm>
          <a:prstGeom prst="rect">
            <a:avLst/>
          </a:prstGeom>
          <a:noFill/>
        </p:spPr>
        <p:txBody>
          <a:bodyPr wrap="square" rtlCol="1">
            <a:spAutoFit/>
          </a:bodyPr>
          <a:lstStyle/>
          <a:p>
            <a:r>
              <a:rPr lang="en-US" sz="1200" dirty="0"/>
              <a:t>Conv 1</a:t>
            </a:r>
          </a:p>
          <a:p>
            <a:r>
              <a:rPr lang="en-US" sz="1200" dirty="0"/>
              <a:t>16 F </a:t>
            </a:r>
          </a:p>
          <a:p>
            <a:r>
              <a:rPr lang="en-US" sz="1200" dirty="0"/>
              <a:t>@ (3,3,1)</a:t>
            </a:r>
          </a:p>
          <a:p>
            <a:r>
              <a:rPr lang="en-US" sz="1200" dirty="0"/>
              <a:t>same</a:t>
            </a:r>
            <a:endParaRPr lang="he-IL" sz="1200" dirty="0"/>
          </a:p>
        </p:txBody>
      </p:sp>
      <p:sp>
        <p:nvSpPr>
          <p:cNvPr id="28" name="TextBox 27">
            <a:extLst>
              <a:ext uri="{FF2B5EF4-FFF2-40B4-BE49-F238E27FC236}">
                <a16:creationId xmlns="" xmlns:a16="http://schemas.microsoft.com/office/drawing/2014/main" id="{89C1A575-38F6-4796-8082-C59779381232}"/>
              </a:ext>
            </a:extLst>
          </p:cNvPr>
          <p:cNvSpPr txBox="1"/>
          <p:nvPr/>
        </p:nvSpPr>
        <p:spPr>
          <a:xfrm>
            <a:off x="835133" y="1976029"/>
            <a:ext cx="970906" cy="738664"/>
          </a:xfrm>
          <a:prstGeom prst="rect">
            <a:avLst/>
          </a:prstGeom>
          <a:noFill/>
        </p:spPr>
        <p:txBody>
          <a:bodyPr wrap="square" rtlCol="1">
            <a:spAutoFit/>
          </a:bodyPr>
          <a:lstStyle/>
          <a:p>
            <a:r>
              <a:rPr lang="en-US" sz="1400" dirty="0"/>
              <a:t>C1</a:t>
            </a:r>
          </a:p>
          <a:p>
            <a:r>
              <a:rPr lang="en-US" sz="1400" dirty="0"/>
              <a:t>(28,28,16)</a:t>
            </a:r>
          </a:p>
          <a:p>
            <a:endParaRPr lang="he-IL" sz="1400" dirty="0"/>
          </a:p>
        </p:txBody>
      </p:sp>
      <p:sp>
        <p:nvSpPr>
          <p:cNvPr id="30" name="Arrow: Right 29">
            <a:extLst>
              <a:ext uri="{FF2B5EF4-FFF2-40B4-BE49-F238E27FC236}">
                <a16:creationId xmlns="" xmlns:a16="http://schemas.microsoft.com/office/drawing/2014/main" id="{F6812304-1EAE-4A1A-AB75-92A3B7600AF5}"/>
              </a:ext>
            </a:extLst>
          </p:cNvPr>
          <p:cNvSpPr/>
          <p:nvPr/>
        </p:nvSpPr>
        <p:spPr>
          <a:xfrm>
            <a:off x="1429001" y="4118257"/>
            <a:ext cx="50295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TextBox 30">
            <a:extLst>
              <a:ext uri="{FF2B5EF4-FFF2-40B4-BE49-F238E27FC236}">
                <a16:creationId xmlns="" xmlns:a16="http://schemas.microsoft.com/office/drawing/2014/main" id="{54B6A226-840F-4FFA-9023-E0E81905E92F}"/>
              </a:ext>
            </a:extLst>
          </p:cNvPr>
          <p:cNvSpPr txBox="1"/>
          <p:nvPr/>
        </p:nvSpPr>
        <p:spPr>
          <a:xfrm>
            <a:off x="1441710" y="3154345"/>
            <a:ext cx="881173" cy="646331"/>
          </a:xfrm>
          <a:prstGeom prst="rect">
            <a:avLst/>
          </a:prstGeom>
          <a:noFill/>
        </p:spPr>
        <p:txBody>
          <a:bodyPr wrap="square" rtlCol="1">
            <a:spAutoFit/>
          </a:bodyPr>
          <a:lstStyle/>
          <a:p>
            <a:r>
              <a:rPr lang="en-US" sz="1200" dirty="0"/>
              <a:t>M.P 1</a:t>
            </a:r>
          </a:p>
          <a:p>
            <a:r>
              <a:rPr lang="en-US" sz="1200" dirty="0"/>
              <a:t> (2,2)</a:t>
            </a:r>
          </a:p>
          <a:p>
            <a:r>
              <a:rPr lang="en-US" sz="1200" dirty="0"/>
              <a:t>same</a:t>
            </a:r>
            <a:endParaRPr lang="he-IL" sz="1200" dirty="0"/>
          </a:p>
        </p:txBody>
      </p:sp>
      <p:sp>
        <p:nvSpPr>
          <p:cNvPr id="32" name="Rectangle 31">
            <a:extLst>
              <a:ext uri="{FF2B5EF4-FFF2-40B4-BE49-F238E27FC236}">
                <a16:creationId xmlns="" xmlns:a16="http://schemas.microsoft.com/office/drawing/2014/main" id="{631DEC81-790B-4588-9F55-FEA91EFDC9E8}"/>
              </a:ext>
            </a:extLst>
          </p:cNvPr>
          <p:cNvSpPr/>
          <p:nvPr/>
        </p:nvSpPr>
        <p:spPr>
          <a:xfrm>
            <a:off x="1964840" y="3224040"/>
            <a:ext cx="259658" cy="193372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TextBox 32">
            <a:extLst>
              <a:ext uri="{FF2B5EF4-FFF2-40B4-BE49-F238E27FC236}">
                <a16:creationId xmlns="" xmlns:a16="http://schemas.microsoft.com/office/drawing/2014/main" id="{514FB5C6-50B0-4190-BBF0-6076B483A8E7}"/>
              </a:ext>
            </a:extLst>
          </p:cNvPr>
          <p:cNvSpPr txBox="1"/>
          <p:nvPr/>
        </p:nvSpPr>
        <p:spPr>
          <a:xfrm>
            <a:off x="1761173" y="1983649"/>
            <a:ext cx="970906" cy="738664"/>
          </a:xfrm>
          <a:prstGeom prst="rect">
            <a:avLst/>
          </a:prstGeom>
          <a:noFill/>
        </p:spPr>
        <p:txBody>
          <a:bodyPr wrap="square" rtlCol="1">
            <a:spAutoFit/>
          </a:bodyPr>
          <a:lstStyle/>
          <a:p>
            <a:r>
              <a:rPr lang="en-US" sz="1400" dirty="0"/>
              <a:t>M.P1</a:t>
            </a:r>
          </a:p>
          <a:p>
            <a:r>
              <a:rPr lang="en-US" sz="1400" dirty="0"/>
              <a:t>(14,14,16)</a:t>
            </a:r>
          </a:p>
          <a:p>
            <a:endParaRPr lang="he-IL" sz="1400" dirty="0"/>
          </a:p>
        </p:txBody>
      </p:sp>
      <p:sp>
        <p:nvSpPr>
          <p:cNvPr id="34" name="Arrow: Right 33">
            <a:extLst>
              <a:ext uri="{FF2B5EF4-FFF2-40B4-BE49-F238E27FC236}">
                <a16:creationId xmlns="" xmlns:a16="http://schemas.microsoft.com/office/drawing/2014/main" id="{B38A99F6-7C83-4DBA-81F3-51ABD6A7F371}"/>
              </a:ext>
            </a:extLst>
          </p:cNvPr>
          <p:cNvSpPr/>
          <p:nvPr/>
        </p:nvSpPr>
        <p:spPr>
          <a:xfrm>
            <a:off x="2279660" y="4147944"/>
            <a:ext cx="6604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TextBox 34">
            <a:extLst>
              <a:ext uri="{FF2B5EF4-FFF2-40B4-BE49-F238E27FC236}">
                <a16:creationId xmlns="" xmlns:a16="http://schemas.microsoft.com/office/drawing/2014/main" id="{73E2C26F-B8C3-40FD-83C7-2DD638055235}"/>
              </a:ext>
            </a:extLst>
          </p:cNvPr>
          <p:cNvSpPr txBox="1"/>
          <p:nvPr/>
        </p:nvSpPr>
        <p:spPr>
          <a:xfrm>
            <a:off x="2197869" y="3184776"/>
            <a:ext cx="881173" cy="830997"/>
          </a:xfrm>
          <a:prstGeom prst="rect">
            <a:avLst/>
          </a:prstGeom>
          <a:noFill/>
        </p:spPr>
        <p:txBody>
          <a:bodyPr wrap="square" rtlCol="1">
            <a:spAutoFit/>
          </a:bodyPr>
          <a:lstStyle/>
          <a:p>
            <a:r>
              <a:rPr lang="en-US" sz="1200" dirty="0"/>
              <a:t>Conv 2</a:t>
            </a:r>
          </a:p>
          <a:p>
            <a:r>
              <a:rPr lang="en-US" sz="1200" dirty="0"/>
              <a:t>8 F </a:t>
            </a:r>
          </a:p>
          <a:p>
            <a:r>
              <a:rPr lang="en-US" sz="1200" dirty="0"/>
              <a:t>@ (3,3,16)</a:t>
            </a:r>
          </a:p>
          <a:p>
            <a:r>
              <a:rPr lang="en-US" sz="1200" dirty="0"/>
              <a:t>same</a:t>
            </a:r>
            <a:endParaRPr lang="he-IL" sz="1200" dirty="0"/>
          </a:p>
        </p:txBody>
      </p:sp>
      <p:sp>
        <p:nvSpPr>
          <p:cNvPr id="36" name="Rectangle 35">
            <a:extLst>
              <a:ext uri="{FF2B5EF4-FFF2-40B4-BE49-F238E27FC236}">
                <a16:creationId xmlns="" xmlns:a16="http://schemas.microsoft.com/office/drawing/2014/main" id="{5CECE8C7-7E72-41C2-9691-724902C19AA4}"/>
              </a:ext>
            </a:extLst>
          </p:cNvPr>
          <p:cNvSpPr/>
          <p:nvPr/>
        </p:nvSpPr>
        <p:spPr>
          <a:xfrm>
            <a:off x="2986089" y="3235399"/>
            <a:ext cx="259658" cy="193372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TextBox 36">
            <a:extLst>
              <a:ext uri="{FF2B5EF4-FFF2-40B4-BE49-F238E27FC236}">
                <a16:creationId xmlns="" xmlns:a16="http://schemas.microsoft.com/office/drawing/2014/main" id="{67FC2A2A-8A5E-4D30-8270-EB4913663C4D}"/>
              </a:ext>
            </a:extLst>
          </p:cNvPr>
          <p:cNvSpPr txBox="1"/>
          <p:nvPr/>
        </p:nvSpPr>
        <p:spPr>
          <a:xfrm>
            <a:off x="2688433" y="1973787"/>
            <a:ext cx="970906" cy="738664"/>
          </a:xfrm>
          <a:prstGeom prst="rect">
            <a:avLst/>
          </a:prstGeom>
          <a:noFill/>
        </p:spPr>
        <p:txBody>
          <a:bodyPr wrap="square" rtlCol="1">
            <a:spAutoFit/>
          </a:bodyPr>
          <a:lstStyle/>
          <a:p>
            <a:r>
              <a:rPr lang="en-US" sz="1400" dirty="0"/>
              <a:t>C2</a:t>
            </a:r>
          </a:p>
          <a:p>
            <a:r>
              <a:rPr lang="en-US" sz="1400" dirty="0"/>
              <a:t>(14,14,8)</a:t>
            </a:r>
          </a:p>
          <a:p>
            <a:endParaRPr lang="he-IL" sz="1400" dirty="0"/>
          </a:p>
        </p:txBody>
      </p:sp>
      <p:sp>
        <p:nvSpPr>
          <p:cNvPr id="38" name="Arrow: Right 37">
            <a:extLst>
              <a:ext uri="{FF2B5EF4-FFF2-40B4-BE49-F238E27FC236}">
                <a16:creationId xmlns="" xmlns:a16="http://schemas.microsoft.com/office/drawing/2014/main" id="{CE85A7E5-506A-42C5-98F2-0759FB4D02E6}"/>
              </a:ext>
            </a:extLst>
          </p:cNvPr>
          <p:cNvSpPr/>
          <p:nvPr/>
        </p:nvSpPr>
        <p:spPr>
          <a:xfrm>
            <a:off x="3269036" y="4145184"/>
            <a:ext cx="44603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TextBox 38">
            <a:extLst>
              <a:ext uri="{FF2B5EF4-FFF2-40B4-BE49-F238E27FC236}">
                <a16:creationId xmlns="" xmlns:a16="http://schemas.microsoft.com/office/drawing/2014/main" id="{A88D3934-C82A-488D-8207-500CD60FBA6B}"/>
              </a:ext>
            </a:extLst>
          </p:cNvPr>
          <p:cNvSpPr txBox="1"/>
          <p:nvPr/>
        </p:nvSpPr>
        <p:spPr>
          <a:xfrm>
            <a:off x="3225980" y="3176195"/>
            <a:ext cx="881173" cy="646331"/>
          </a:xfrm>
          <a:prstGeom prst="rect">
            <a:avLst/>
          </a:prstGeom>
          <a:noFill/>
        </p:spPr>
        <p:txBody>
          <a:bodyPr wrap="square" rtlCol="1">
            <a:spAutoFit/>
          </a:bodyPr>
          <a:lstStyle/>
          <a:p>
            <a:r>
              <a:rPr lang="en-US" sz="1200" dirty="0"/>
              <a:t>M.P 2</a:t>
            </a:r>
          </a:p>
          <a:p>
            <a:r>
              <a:rPr lang="en-US" sz="1200" dirty="0"/>
              <a:t> (2,2)</a:t>
            </a:r>
          </a:p>
          <a:p>
            <a:r>
              <a:rPr lang="en-US" sz="1200" dirty="0"/>
              <a:t>same</a:t>
            </a:r>
            <a:endParaRPr lang="he-IL" sz="1200" dirty="0"/>
          </a:p>
        </p:txBody>
      </p:sp>
      <p:sp>
        <p:nvSpPr>
          <p:cNvPr id="40" name="TextBox 39">
            <a:extLst>
              <a:ext uri="{FF2B5EF4-FFF2-40B4-BE49-F238E27FC236}">
                <a16:creationId xmlns="" xmlns:a16="http://schemas.microsoft.com/office/drawing/2014/main" id="{290F6204-1993-45F9-8360-3A6AAE612615}"/>
              </a:ext>
            </a:extLst>
          </p:cNvPr>
          <p:cNvSpPr txBox="1"/>
          <p:nvPr/>
        </p:nvSpPr>
        <p:spPr>
          <a:xfrm>
            <a:off x="3500008" y="1976029"/>
            <a:ext cx="970906" cy="738664"/>
          </a:xfrm>
          <a:prstGeom prst="rect">
            <a:avLst/>
          </a:prstGeom>
          <a:noFill/>
        </p:spPr>
        <p:txBody>
          <a:bodyPr wrap="square" rtlCol="1">
            <a:spAutoFit/>
          </a:bodyPr>
          <a:lstStyle/>
          <a:p>
            <a:r>
              <a:rPr lang="en-US" sz="1400" dirty="0"/>
              <a:t>M.P2</a:t>
            </a:r>
          </a:p>
          <a:p>
            <a:r>
              <a:rPr lang="en-US" sz="1400" dirty="0"/>
              <a:t>(7,7,8)</a:t>
            </a:r>
          </a:p>
          <a:p>
            <a:endParaRPr lang="he-IL" sz="1400" dirty="0"/>
          </a:p>
        </p:txBody>
      </p:sp>
      <p:sp>
        <p:nvSpPr>
          <p:cNvPr id="42" name="Rectangle 41">
            <a:extLst>
              <a:ext uri="{FF2B5EF4-FFF2-40B4-BE49-F238E27FC236}">
                <a16:creationId xmlns="" xmlns:a16="http://schemas.microsoft.com/office/drawing/2014/main" id="{29A940E1-A262-468D-A5DB-F465CE213739}"/>
              </a:ext>
            </a:extLst>
          </p:cNvPr>
          <p:cNvSpPr/>
          <p:nvPr/>
        </p:nvSpPr>
        <p:spPr>
          <a:xfrm>
            <a:off x="3748844" y="3629600"/>
            <a:ext cx="259658" cy="110490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Arrow: Right 42">
            <a:extLst>
              <a:ext uri="{FF2B5EF4-FFF2-40B4-BE49-F238E27FC236}">
                <a16:creationId xmlns="" xmlns:a16="http://schemas.microsoft.com/office/drawing/2014/main" id="{87BB8F73-5EF4-4CF0-926C-367EA555459B}"/>
              </a:ext>
            </a:extLst>
          </p:cNvPr>
          <p:cNvSpPr/>
          <p:nvPr/>
        </p:nvSpPr>
        <p:spPr>
          <a:xfrm>
            <a:off x="4040375" y="4167804"/>
            <a:ext cx="6604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TextBox 43">
            <a:extLst>
              <a:ext uri="{FF2B5EF4-FFF2-40B4-BE49-F238E27FC236}">
                <a16:creationId xmlns="" xmlns:a16="http://schemas.microsoft.com/office/drawing/2014/main" id="{32831A8C-EA91-4079-A85D-430A4B53568C}"/>
              </a:ext>
            </a:extLst>
          </p:cNvPr>
          <p:cNvSpPr txBox="1"/>
          <p:nvPr/>
        </p:nvSpPr>
        <p:spPr>
          <a:xfrm>
            <a:off x="3985461" y="3201850"/>
            <a:ext cx="881173" cy="830997"/>
          </a:xfrm>
          <a:prstGeom prst="rect">
            <a:avLst/>
          </a:prstGeom>
          <a:noFill/>
        </p:spPr>
        <p:txBody>
          <a:bodyPr wrap="square" rtlCol="1">
            <a:spAutoFit/>
          </a:bodyPr>
          <a:lstStyle/>
          <a:p>
            <a:r>
              <a:rPr lang="en-US" sz="1200" dirty="0"/>
              <a:t>Conv 3</a:t>
            </a:r>
          </a:p>
          <a:p>
            <a:r>
              <a:rPr lang="en-US" sz="1200" dirty="0"/>
              <a:t>8 F </a:t>
            </a:r>
          </a:p>
          <a:p>
            <a:r>
              <a:rPr lang="en-US" sz="1200" dirty="0"/>
              <a:t>@ (3,3,8)</a:t>
            </a:r>
          </a:p>
          <a:p>
            <a:r>
              <a:rPr lang="en-US" sz="1200" dirty="0"/>
              <a:t>same</a:t>
            </a:r>
            <a:endParaRPr lang="he-IL" sz="1200" dirty="0"/>
          </a:p>
        </p:txBody>
      </p:sp>
      <p:sp>
        <p:nvSpPr>
          <p:cNvPr id="45" name="Rectangle 44">
            <a:extLst>
              <a:ext uri="{FF2B5EF4-FFF2-40B4-BE49-F238E27FC236}">
                <a16:creationId xmlns="" xmlns:a16="http://schemas.microsoft.com/office/drawing/2014/main" id="{DC8EE5F1-9BED-4FC2-8437-AA270376B56A}"/>
              </a:ext>
            </a:extLst>
          </p:cNvPr>
          <p:cNvSpPr/>
          <p:nvPr/>
        </p:nvSpPr>
        <p:spPr>
          <a:xfrm>
            <a:off x="4728821" y="3630103"/>
            <a:ext cx="259658" cy="110490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TextBox 48">
            <a:extLst>
              <a:ext uri="{FF2B5EF4-FFF2-40B4-BE49-F238E27FC236}">
                <a16:creationId xmlns="" xmlns:a16="http://schemas.microsoft.com/office/drawing/2014/main" id="{1AC37490-FABC-4ADE-9CFB-38DB16744CF6}"/>
              </a:ext>
            </a:extLst>
          </p:cNvPr>
          <p:cNvSpPr txBox="1"/>
          <p:nvPr/>
        </p:nvSpPr>
        <p:spPr>
          <a:xfrm>
            <a:off x="4471703" y="1983649"/>
            <a:ext cx="970906" cy="738664"/>
          </a:xfrm>
          <a:prstGeom prst="rect">
            <a:avLst/>
          </a:prstGeom>
          <a:noFill/>
        </p:spPr>
        <p:txBody>
          <a:bodyPr wrap="square" rtlCol="1">
            <a:spAutoFit/>
          </a:bodyPr>
          <a:lstStyle/>
          <a:p>
            <a:r>
              <a:rPr lang="en-US" sz="1400" dirty="0"/>
              <a:t>C3</a:t>
            </a:r>
          </a:p>
          <a:p>
            <a:r>
              <a:rPr lang="en-US" sz="1400" dirty="0"/>
              <a:t>(7,7,8)</a:t>
            </a:r>
          </a:p>
          <a:p>
            <a:endParaRPr lang="he-IL" sz="1400" dirty="0"/>
          </a:p>
        </p:txBody>
      </p:sp>
      <p:sp>
        <p:nvSpPr>
          <p:cNvPr id="50" name="Arrow: Right 49">
            <a:extLst>
              <a:ext uri="{FF2B5EF4-FFF2-40B4-BE49-F238E27FC236}">
                <a16:creationId xmlns="" xmlns:a16="http://schemas.microsoft.com/office/drawing/2014/main" id="{D7225A11-6EC3-48B1-8AF1-17FF10B6318F}"/>
              </a:ext>
            </a:extLst>
          </p:cNvPr>
          <p:cNvSpPr/>
          <p:nvPr/>
        </p:nvSpPr>
        <p:spPr>
          <a:xfrm>
            <a:off x="5038330" y="4153054"/>
            <a:ext cx="389074" cy="46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 name="TextBox 50">
            <a:extLst>
              <a:ext uri="{FF2B5EF4-FFF2-40B4-BE49-F238E27FC236}">
                <a16:creationId xmlns="" xmlns:a16="http://schemas.microsoft.com/office/drawing/2014/main" id="{FC262ED7-3FB9-4DBB-A5AE-ED5EEF090BFF}"/>
              </a:ext>
            </a:extLst>
          </p:cNvPr>
          <p:cNvSpPr txBox="1"/>
          <p:nvPr/>
        </p:nvSpPr>
        <p:spPr>
          <a:xfrm>
            <a:off x="4963824" y="3209956"/>
            <a:ext cx="881173" cy="646331"/>
          </a:xfrm>
          <a:prstGeom prst="rect">
            <a:avLst/>
          </a:prstGeom>
          <a:noFill/>
        </p:spPr>
        <p:txBody>
          <a:bodyPr wrap="square" rtlCol="1">
            <a:spAutoFit/>
          </a:bodyPr>
          <a:lstStyle/>
          <a:p>
            <a:r>
              <a:rPr lang="en-US" sz="1200" dirty="0"/>
              <a:t>M.P 3</a:t>
            </a:r>
          </a:p>
          <a:p>
            <a:r>
              <a:rPr lang="en-US" sz="1200" dirty="0"/>
              <a:t> (2,2)</a:t>
            </a:r>
          </a:p>
          <a:p>
            <a:r>
              <a:rPr lang="en-US" sz="1200" dirty="0"/>
              <a:t>same</a:t>
            </a:r>
            <a:endParaRPr lang="he-IL" sz="1200" dirty="0"/>
          </a:p>
        </p:txBody>
      </p:sp>
      <p:sp>
        <p:nvSpPr>
          <p:cNvPr id="52" name="Rectangle 51">
            <a:extLst>
              <a:ext uri="{FF2B5EF4-FFF2-40B4-BE49-F238E27FC236}">
                <a16:creationId xmlns="" xmlns:a16="http://schemas.microsoft.com/office/drawing/2014/main" id="{E1E0A7AD-C179-404E-8C7A-9F35BB915C0A}"/>
              </a:ext>
            </a:extLst>
          </p:cNvPr>
          <p:cNvSpPr/>
          <p:nvPr/>
        </p:nvSpPr>
        <p:spPr>
          <a:xfrm>
            <a:off x="5456498" y="3902751"/>
            <a:ext cx="259658" cy="640971"/>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TextBox 52">
            <a:extLst>
              <a:ext uri="{FF2B5EF4-FFF2-40B4-BE49-F238E27FC236}">
                <a16:creationId xmlns="" xmlns:a16="http://schemas.microsoft.com/office/drawing/2014/main" id="{A96C012F-8CE0-42FF-BED5-7A9D1901B20C}"/>
              </a:ext>
            </a:extLst>
          </p:cNvPr>
          <p:cNvSpPr txBox="1"/>
          <p:nvPr/>
        </p:nvSpPr>
        <p:spPr>
          <a:xfrm>
            <a:off x="5239632" y="1983462"/>
            <a:ext cx="970906" cy="738664"/>
          </a:xfrm>
          <a:prstGeom prst="rect">
            <a:avLst/>
          </a:prstGeom>
          <a:noFill/>
        </p:spPr>
        <p:txBody>
          <a:bodyPr wrap="square" rtlCol="1">
            <a:spAutoFit/>
          </a:bodyPr>
          <a:lstStyle/>
          <a:p>
            <a:r>
              <a:rPr lang="en-US" sz="1400" dirty="0"/>
              <a:t>M.P3</a:t>
            </a:r>
          </a:p>
          <a:p>
            <a:r>
              <a:rPr lang="en-US" sz="1400" dirty="0"/>
              <a:t>(4,4,8)</a:t>
            </a:r>
          </a:p>
          <a:p>
            <a:endParaRPr lang="he-IL" sz="1400" dirty="0"/>
          </a:p>
        </p:txBody>
      </p:sp>
      <p:sp>
        <p:nvSpPr>
          <p:cNvPr id="27" name="TextBox 26">
            <a:extLst>
              <a:ext uri="{FF2B5EF4-FFF2-40B4-BE49-F238E27FC236}">
                <a16:creationId xmlns="" xmlns:a16="http://schemas.microsoft.com/office/drawing/2014/main" id="{20155986-771F-447B-8E23-949622A45871}"/>
              </a:ext>
            </a:extLst>
          </p:cNvPr>
          <p:cNvSpPr txBox="1"/>
          <p:nvPr/>
        </p:nvSpPr>
        <p:spPr>
          <a:xfrm>
            <a:off x="5199203" y="4652004"/>
            <a:ext cx="881173" cy="646331"/>
          </a:xfrm>
          <a:prstGeom prst="rect">
            <a:avLst/>
          </a:prstGeom>
          <a:noFill/>
        </p:spPr>
        <p:txBody>
          <a:bodyPr wrap="square" rtlCol="1">
            <a:spAutoFit/>
          </a:bodyPr>
          <a:lstStyle/>
          <a:p>
            <a:r>
              <a:rPr lang="en-US" dirty="0">
                <a:solidFill>
                  <a:srgbClr val="FF0000"/>
                </a:solidFill>
              </a:rPr>
              <a:t>Hidden Code</a:t>
            </a:r>
            <a:endParaRPr lang="he-IL" dirty="0">
              <a:solidFill>
                <a:srgbClr val="FF0000"/>
              </a:solidFill>
            </a:endParaRPr>
          </a:p>
        </p:txBody>
      </p:sp>
      <p:sp>
        <p:nvSpPr>
          <p:cNvPr id="55" name="Arrow: Right 54">
            <a:extLst>
              <a:ext uri="{FF2B5EF4-FFF2-40B4-BE49-F238E27FC236}">
                <a16:creationId xmlns="" xmlns:a16="http://schemas.microsoft.com/office/drawing/2014/main" id="{97EAC43B-E577-4A51-AC38-0FA5276CF690}"/>
              </a:ext>
            </a:extLst>
          </p:cNvPr>
          <p:cNvSpPr/>
          <p:nvPr/>
        </p:nvSpPr>
        <p:spPr>
          <a:xfrm>
            <a:off x="5744202" y="4153802"/>
            <a:ext cx="60428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 name="TextBox 55">
            <a:extLst>
              <a:ext uri="{FF2B5EF4-FFF2-40B4-BE49-F238E27FC236}">
                <a16:creationId xmlns="" xmlns:a16="http://schemas.microsoft.com/office/drawing/2014/main" id="{59C5400F-9B38-4D64-B3CD-2BDBC2123588}"/>
              </a:ext>
            </a:extLst>
          </p:cNvPr>
          <p:cNvSpPr txBox="1"/>
          <p:nvPr/>
        </p:nvSpPr>
        <p:spPr>
          <a:xfrm>
            <a:off x="5680754" y="3190269"/>
            <a:ext cx="881173" cy="830997"/>
          </a:xfrm>
          <a:prstGeom prst="rect">
            <a:avLst/>
          </a:prstGeom>
          <a:noFill/>
        </p:spPr>
        <p:txBody>
          <a:bodyPr wrap="square" rtlCol="1">
            <a:spAutoFit/>
          </a:bodyPr>
          <a:lstStyle/>
          <a:p>
            <a:r>
              <a:rPr lang="en-US" sz="1200" dirty="0"/>
              <a:t>D Conv 1</a:t>
            </a:r>
          </a:p>
          <a:p>
            <a:r>
              <a:rPr lang="en-US" sz="1200" dirty="0"/>
              <a:t>8 F </a:t>
            </a:r>
          </a:p>
          <a:p>
            <a:r>
              <a:rPr lang="en-US" sz="1200" dirty="0"/>
              <a:t>@ (3,3,8)</a:t>
            </a:r>
          </a:p>
          <a:p>
            <a:r>
              <a:rPr lang="en-US" sz="1200" dirty="0"/>
              <a:t>same</a:t>
            </a:r>
            <a:endParaRPr lang="he-IL" sz="1200" dirty="0"/>
          </a:p>
        </p:txBody>
      </p:sp>
      <p:sp>
        <p:nvSpPr>
          <p:cNvPr id="57" name="Rectangle 56">
            <a:extLst>
              <a:ext uri="{FF2B5EF4-FFF2-40B4-BE49-F238E27FC236}">
                <a16:creationId xmlns="" xmlns:a16="http://schemas.microsoft.com/office/drawing/2014/main" id="{402DA767-1C6D-4CEF-858A-E628084B7DAA}"/>
              </a:ext>
            </a:extLst>
          </p:cNvPr>
          <p:cNvSpPr/>
          <p:nvPr/>
        </p:nvSpPr>
        <p:spPr>
          <a:xfrm>
            <a:off x="6372439" y="3902751"/>
            <a:ext cx="259658" cy="64097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 name="TextBox 57">
            <a:extLst>
              <a:ext uri="{FF2B5EF4-FFF2-40B4-BE49-F238E27FC236}">
                <a16:creationId xmlns="" xmlns:a16="http://schemas.microsoft.com/office/drawing/2014/main" id="{24CB833F-B822-44B9-879F-378F0F0AB22E}"/>
              </a:ext>
            </a:extLst>
          </p:cNvPr>
          <p:cNvSpPr txBox="1"/>
          <p:nvPr/>
        </p:nvSpPr>
        <p:spPr>
          <a:xfrm>
            <a:off x="6129407" y="1983462"/>
            <a:ext cx="970906" cy="738664"/>
          </a:xfrm>
          <a:prstGeom prst="rect">
            <a:avLst/>
          </a:prstGeom>
          <a:noFill/>
        </p:spPr>
        <p:txBody>
          <a:bodyPr wrap="square" rtlCol="1">
            <a:spAutoFit/>
          </a:bodyPr>
          <a:lstStyle/>
          <a:p>
            <a:r>
              <a:rPr lang="en-US" sz="1400" dirty="0"/>
              <a:t>D.C1</a:t>
            </a:r>
          </a:p>
          <a:p>
            <a:r>
              <a:rPr lang="en-US" sz="1400" dirty="0"/>
              <a:t>(4,4,8)</a:t>
            </a:r>
          </a:p>
          <a:p>
            <a:endParaRPr lang="he-IL" sz="1400" dirty="0"/>
          </a:p>
        </p:txBody>
      </p:sp>
      <p:sp>
        <p:nvSpPr>
          <p:cNvPr id="59" name="Arrow: Right 58">
            <a:extLst>
              <a:ext uri="{FF2B5EF4-FFF2-40B4-BE49-F238E27FC236}">
                <a16:creationId xmlns="" xmlns:a16="http://schemas.microsoft.com/office/drawing/2014/main" id="{7F7653EE-E70A-4382-8552-A262A413443D}"/>
              </a:ext>
            </a:extLst>
          </p:cNvPr>
          <p:cNvSpPr/>
          <p:nvPr/>
        </p:nvSpPr>
        <p:spPr>
          <a:xfrm>
            <a:off x="6656052" y="4159938"/>
            <a:ext cx="50565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 name="Rectangle 59">
            <a:extLst>
              <a:ext uri="{FF2B5EF4-FFF2-40B4-BE49-F238E27FC236}">
                <a16:creationId xmlns="" xmlns:a16="http://schemas.microsoft.com/office/drawing/2014/main" id="{06006FA7-5653-4CDD-9DC8-3F799D18C3A9}"/>
              </a:ext>
            </a:extLst>
          </p:cNvPr>
          <p:cNvSpPr/>
          <p:nvPr/>
        </p:nvSpPr>
        <p:spPr>
          <a:xfrm>
            <a:off x="7213051" y="3647243"/>
            <a:ext cx="259658" cy="110490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 name="TextBox 61">
            <a:extLst>
              <a:ext uri="{FF2B5EF4-FFF2-40B4-BE49-F238E27FC236}">
                <a16:creationId xmlns="" xmlns:a16="http://schemas.microsoft.com/office/drawing/2014/main" id="{A6A2C157-B42F-4E10-84C9-C8AD5747A415}"/>
              </a:ext>
            </a:extLst>
          </p:cNvPr>
          <p:cNvSpPr txBox="1"/>
          <p:nvPr/>
        </p:nvSpPr>
        <p:spPr>
          <a:xfrm>
            <a:off x="6601123" y="3196944"/>
            <a:ext cx="881173" cy="461665"/>
          </a:xfrm>
          <a:prstGeom prst="rect">
            <a:avLst/>
          </a:prstGeom>
          <a:noFill/>
        </p:spPr>
        <p:txBody>
          <a:bodyPr wrap="square" rtlCol="1">
            <a:spAutoFit/>
          </a:bodyPr>
          <a:lstStyle/>
          <a:p>
            <a:r>
              <a:rPr lang="en-US" sz="1200" dirty="0"/>
              <a:t>U.S 1</a:t>
            </a:r>
          </a:p>
          <a:p>
            <a:r>
              <a:rPr lang="en-US" sz="1200" dirty="0"/>
              <a:t> (2,2)</a:t>
            </a:r>
          </a:p>
        </p:txBody>
      </p:sp>
      <p:sp>
        <p:nvSpPr>
          <p:cNvPr id="63" name="TextBox 62">
            <a:extLst>
              <a:ext uri="{FF2B5EF4-FFF2-40B4-BE49-F238E27FC236}">
                <a16:creationId xmlns="" xmlns:a16="http://schemas.microsoft.com/office/drawing/2014/main" id="{E1B49385-7604-45A0-9E3C-109EC4075BF1}"/>
              </a:ext>
            </a:extLst>
          </p:cNvPr>
          <p:cNvSpPr txBox="1"/>
          <p:nvPr/>
        </p:nvSpPr>
        <p:spPr>
          <a:xfrm>
            <a:off x="6950611" y="1973656"/>
            <a:ext cx="970906" cy="738664"/>
          </a:xfrm>
          <a:prstGeom prst="rect">
            <a:avLst/>
          </a:prstGeom>
          <a:noFill/>
        </p:spPr>
        <p:txBody>
          <a:bodyPr wrap="square" rtlCol="1">
            <a:spAutoFit/>
          </a:bodyPr>
          <a:lstStyle/>
          <a:p>
            <a:r>
              <a:rPr lang="en-US" sz="1400" dirty="0"/>
              <a:t>U.S1</a:t>
            </a:r>
          </a:p>
          <a:p>
            <a:r>
              <a:rPr lang="en-US" sz="1400" dirty="0"/>
              <a:t>(8,8,8)</a:t>
            </a:r>
          </a:p>
          <a:p>
            <a:endParaRPr lang="he-IL" sz="1400" dirty="0"/>
          </a:p>
        </p:txBody>
      </p:sp>
      <p:sp>
        <p:nvSpPr>
          <p:cNvPr id="64" name="Arrow: Right 63">
            <a:extLst>
              <a:ext uri="{FF2B5EF4-FFF2-40B4-BE49-F238E27FC236}">
                <a16:creationId xmlns="" xmlns:a16="http://schemas.microsoft.com/office/drawing/2014/main" id="{7C7C6753-FFC9-4DEA-9E10-FFE583818DDA}"/>
              </a:ext>
            </a:extLst>
          </p:cNvPr>
          <p:cNvSpPr/>
          <p:nvPr/>
        </p:nvSpPr>
        <p:spPr>
          <a:xfrm>
            <a:off x="7499825" y="4168049"/>
            <a:ext cx="6604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 name="TextBox 64">
            <a:extLst>
              <a:ext uri="{FF2B5EF4-FFF2-40B4-BE49-F238E27FC236}">
                <a16:creationId xmlns="" xmlns:a16="http://schemas.microsoft.com/office/drawing/2014/main" id="{0EC881CD-DC54-45A9-8FAB-F838BB8F3EEE}"/>
              </a:ext>
            </a:extLst>
          </p:cNvPr>
          <p:cNvSpPr txBox="1"/>
          <p:nvPr/>
        </p:nvSpPr>
        <p:spPr>
          <a:xfrm>
            <a:off x="7444911" y="3202095"/>
            <a:ext cx="881173" cy="830997"/>
          </a:xfrm>
          <a:prstGeom prst="rect">
            <a:avLst/>
          </a:prstGeom>
          <a:noFill/>
        </p:spPr>
        <p:txBody>
          <a:bodyPr wrap="square" rtlCol="1">
            <a:spAutoFit/>
          </a:bodyPr>
          <a:lstStyle/>
          <a:p>
            <a:r>
              <a:rPr lang="en-US" sz="1200" dirty="0"/>
              <a:t>D Conv 2</a:t>
            </a:r>
          </a:p>
          <a:p>
            <a:r>
              <a:rPr lang="en-US" sz="1200" dirty="0"/>
              <a:t>8 F </a:t>
            </a:r>
          </a:p>
          <a:p>
            <a:r>
              <a:rPr lang="en-US" sz="1200" dirty="0"/>
              <a:t>@ (3,3,8)</a:t>
            </a:r>
          </a:p>
          <a:p>
            <a:r>
              <a:rPr lang="en-US" sz="1200" dirty="0"/>
              <a:t>same</a:t>
            </a:r>
            <a:endParaRPr lang="he-IL" sz="1200" dirty="0"/>
          </a:p>
        </p:txBody>
      </p:sp>
      <p:sp>
        <p:nvSpPr>
          <p:cNvPr id="66" name="Rectangle 65">
            <a:extLst>
              <a:ext uri="{FF2B5EF4-FFF2-40B4-BE49-F238E27FC236}">
                <a16:creationId xmlns="" xmlns:a16="http://schemas.microsoft.com/office/drawing/2014/main" id="{060305E7-F546-4D4E-9DA4-4A3078FB17B8}"/>
              </a:ext>
            </a:extLst>
          </p:cNvPr>
          <p:cNvSpPr/>
          <p:nvPr/>
        </p:nvSpPr>
        <p:spPr>
          <a:xfrm>
            <a:off x="8188271" y="3630348"/>
            <a:ext cx="259658" cy="110490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 name="TextBox 66">
            <a:extLst>
              <a:ext uri="{FF2B5EF4-FFF2-40B4-BE49-F238E27FC236}">
                <a16:creationId xmlns="" xmlns:a16="http://schemas.microsoft.com/office/drawing/2014/main" id="{8D73B8D1-0240-4BC9-B02D-B5CC1EA8BFC1}"/>
              </a:ext>
            </a:extLst>
          </p:cNvPr>
          <p:cNvSpPr txBox="1"/>
          <p:nvPr/>
        </p:nvSpPr>
        <p:spPr>
          <a:xfrm>
            <a:off x="7902451" y="1983462"/>
            <a:ext cx="970906" cy="738664"/>
          </a:xfrm>
          <a:prstGeom prst="rect">
            <a:avLst/>
          </a:prstGeom>
          <a:noFill/>
        </p:spPr>
        <p:txBody>
          <a:bodyPr wrap="square" rtlCol="1">
            <a:spAutoFit/>
          </a:bodyPr>
          <a:lstStyle/>
          <a:p>
            <a:r>
              <a:rPr lang="en-US" sz="1400" dirty="0"/>
              <a:t>D.C2</a:t>
            </a:r>
          </a:p>
          <a:p>
            <a:r>
              <a:rPr lang="en-US" sz="1400" dirty="0"/>
              <a:t>(8,8,8)</a:t>
            </a:r>
          </a:p>
          <a:p>
            <a:endParaRPr lang="he-IL" sz="1400" dirty="0"/>
          </a:p>
        </p:txBody>
      </p:sp>
      <p:sp>
        <p:nvSpPr>
          <p:cNvPr id="71" name="Arrow: Right 70">
            <a:extLst>
              <a:ext uri="{FF2B5EF4-FFF2-40B4-BE49-F238E27FC236}">
                <a16:creationId xmlns="" xmlns:a16="http://schemas.microsoft.com/office/drawing/2014/main" id="{AD9DFA1B-006D-4F7F-A698-45EB5DFAD40A}"/>
              </a:ext>
            </a:extLst>
          </p:cNvPr>
          <p:cNvSpPr/>
          <p:nvPr/>
        </p:nvSpPr>
        <p:spPr>
          <a:xfrm>
            <a:off x="8483052" y="4180000"/>
            <a:ext cx="41194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 name="Rectangle 71">
            <a:extLst>
              <a:ext uri="{FF2B5EF4-FFF2-40B4-BE49-F238E27FC236}">
                <a16:creationId xmlns="" xmlns:a16="http://schemas.microsoft.com/office/drawing/2014/main" id="{E37B5950-F5C9-4150-BBAD-40FDAF47C31B}"/>
              </a:ext>
            </a:extLst>
          </p:cNvPr>
          <p:cNvSpPr/>
          <p:nvPr/>
        </p:nvSpPr>
        <p:spPr>
          <a:xfrm>
            <a:off x="8912566" y="3217006"/>
            <a:ext cx="278723" cy="197286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73" name="TextBox 72">
            <a:extLst>
              <a:ext uri="{FF2B5EF4-FFF2-40B4-BE49-F238E27FC236}">
                <a16:creationId xmlns="" xmlns:a16="http://schemas.microsoft.com/office/drawing/2014/main" id="{665328BC-AC2E-4B17-8C70-A87E120507AE}"/>
              </a:ext>
            </a:extLst>
          </p:cNvPr>
          <p:cNvSpPr txBox="1"/>
          <p:nvPr/>
        </p:nvSpPr>
        <p:spPr>
          <a:xfrm>
            <a:off x="8428123" y="3217006"/>
            <a:ext cx="881173" cy="461665"/>
          </a:xfrm>
          <a:prstGeom prst="rect">
            <a:avLst/>
          </a:prstGeom>
          <a:noFill/>
        </p:spPr>
        <p:txBody>
          <a:bodyPr wrap="square" rtlCol="1">
            <a:spAutoFit/>
          </a:bodyPr>
          <a:lstStyle/>
          <a:p>
            <a:r>
              <a:rPr lang="en-US" sz="1200" dirty="0"/>
              <a:t>U.S 2</a:t>
            </a:r>
          </a:p>
          <a:p>
            <a:r>
              <a:rPr lang="en-US" sz="1200" dirty="0"/>
              <a:t> (2,2)</a:t>
            </a:r>
          </a:p>
        </p:txBody>
      </p:sp>
      <p:sp>
        <p:nvSpPr>
          <p:cNvPr id="74" name="TextBox 73">
            <a:extLst>
              <a:ext uri="{FF2B5EF4-FFF2-40B4-BE49-F238E27FC236}">
                <a16:creationId xmlns="" xmlns:a16="http://schemas.microsoft.com/office/drawing/2014/main" id="{B69B4E49-345C-4646-A214-9718F18FD668}"/>
              </a:ext>
            </a:extLst>
          </p:cNvPr>
          <p:cNvSpPr txBox="1"/>
          <p:nvPr/>
        </p:nvSpPr>
        <p:spPr>
          <a:xfrm>
            <a:off x="8636983" y="1986777"/>
            <a:ext cx="970906" cy="738664"/>
          </a:xfrm>
          <a:prstGeom prst="rect">
            <a:avLst/>
          </a:prstGeom>
          <a:noFill/>
        </p:spPr>
        <p:txBody>
          <a:bodyPr wrap="square" rtlCol="1">
            <a:spAutoFit/>
          </a:bodyPr>
          <a:lstStyle/>
          <a:p>
            <a:r>
              <a:rPr lang="en-US" sz="1400" dirty="0"/>
              <a:t>U.S2</a:t>
            </a:r>
          </a:p>
          <a:p>
            <a:r>
              <a:rPr lang="en-US" sz="1400" dirty="0"/>
              <a:t>(16,16,8)</a:t>
            </a:r>
          </a:p>
          <a:p>
            <a:endParaRPr lang="he-IL" sz="1400" dirty="0"/>
          </a:p>
        </p:txBody>
      </p:sp>
      <p:sp>
        <p:nvSpPr>
          <p:cNvPr id="75" name="Arrow: Right 74">
            <a:extLst>
              <a:ext uri="{FF2B5EF4-FFF2-40B4-BE49-F238E27FC236}">
                <a16:creationId xmlns="" xmlns:a16="http://schemas.microsoft.com/office/drawing/2014/main" id="{4BF0FCC2-4F3E-421A-BE60-277D169D6A5C}"/>
              </a:ext>
            </a:extLst>
          </p:cNvPr>
          <p:cNvSpPr/>
          <p:nvPr/>
        </p:nvSpPr>
        <p:spPr>
          <a:xfrm>
            <a:off x="9220383" y="4172242"/>
            <a:ext cx="6604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 name="TextBox 75">
            <a:extLst>
              <a:ext uri="{FF2B5EF4-FFF2-40B4-BE49-F238E27FC236}">
                <a16:creationId xmlns="" xmlns:a16="http://schemas.microsoft.com/office/drawing/2014/main" id="{2D3D51B2-6122-4733-8D0C-C8AB129EB89F}"/>
              </a:ext>
            </a:extLst>
          </p:cNvPr>
          <p:cNvSpPr txBox="1"/>
          <p:nvPr/>
        </p:nvSpPr>
        <p:spPr>
          <a:xfrm>
            <a:off x="9134866" y="3217006"/>
            <a:ext cx="881173" cy="830997"/>
          </a:xfrm>
          <a:prstGeom prst="rect">
            <a:avLst/>
          </a:prstGeom>
          <a:noFill/>
        </p:spPr>
        <p:txBody>
          <a:bodyPr wrap="square" rtlCol="1">
            <a:spAutoFit/>
          </a:bodyPr>
          <a:lstStyle/>
          <a:p>
            <a:r>
              <a:rPr lang="en-US" sz="1200" dirty="0"/>
              <a:t>D Conv 3</a:t>
            </a:r>
          </a:p>
          <a:p>
            <a:r>
              <a:rPr lang="en-US" sz="1200" dirty="0"/>
              <a:t>16 F </a:t>
            </a:r>
          </a:p>
          <a:p>
            <a:r>
              <a:rPr lang="en-US" sz="1200" dirty="0"/>
              <a:t>@ (3,3,8)</a:t>
            </a:r>
          </a:p>
          <a:p>
            <a:r>
              <a:rPr lang="en-US" sz="1200" dirty="0"/>
              <a:t>valid</a:t>
            </a:r>
            <a:endParaRPr lang="he-IL" sz="1200" dirty="0"/>
          </a:p>
        </p:txBody>
      </p:sp>
      <p:sp>
        <p:nvSpPr>
          <p:cNvPr id="77" name="Rectangle 76">
            <a:extLst>
              <a:ext uri="{FF2B5EF4-FFF2-40B4-BE49-F238E27FC236}">
                <a16:creationId xmlns="" xmlns:a16="http://schemas.microsoft.com/office/drawing/2014/main" id="{B79993B0-6593-4EB9-8CDB-457342CE8537}"/>
              </a:ext>
            </a:extLst>
          </p:cNvPr>
          <p:cNvSpPr/>
          <p:nvPr/>
        </p:nvSpPr>
        <p:spPr>
          <a:xfrm>
            <a:off x="9909877" y="3190269"/>
            <a:ext cx="259658" cy="199960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 name="TextBox 77">
            <a:extLst>
              <a:ext uri="{FF2B5EF4-FFF2-40B4-BE49-F238E27FC236}">
                <a16:creationId xmlns="" xmlns:a16="http://schemas.microsoft.com/office/drawing/2014/main" id="{D8BD420A-0060-4DD7-AFA3-F0AE6D3345C3}"/>
              </a:ext>
            </a:extLst>
          </p:cNvPr>
          <p:cNvSpPr txBox="1"/>
          <p:nvPr/>
        </p:nvSpPr>
        <p:spPr>
          <a:xfrm>
            <a:off x="9530586" y="1973587"/>
            <a:ext cx="970906" cy="738664"/>
          </a:xfrm>
          <a:prstGeom prst="rect">
            <a:avLst/>
          </a:prstGeom>
          <a:noFill/>
        </p:spPr>
        <p:txBody>
          <a:bodyPr wrap="square" rtlCol="1">
            <a:spAutoFit/>
          </a:bodyPr>
          <a:lstStyle/>
          <a:p>
            <a:r>
              <a:rPr lang="en-US" sz="1400" dirty="0"/>
              <a:t>D.C3</a:t>
            </a:r>
          </a:p>
          <a:p>
            <a:r>
              <a:rPr lang="en-US" sz="1400" dirty="0"/>
              <a:t>(14,14,16)</a:t>
            </a:r>
          </a:p>
          <a:p>
            <a:endParaRPr lang="he-IL" sz="1400" dirty="0"/>
          </a:p>
        </p:txBody>
      </p:sp>
      <p:sp>
        <p:nvSpPr>
          <p:cNvPr id="79" name="Arrow: Right 78">
            <a:extLst>
              <a:ext uri="{FF2B5EF4-FFF2-40B4-BE49-F238E27FC236}">
                <a16:creationId xmlns="" xmlns:a16="http://schemas.microsoft.com/office/drawing/2014/main" id="{76E44814-4BD7-4F20-BC3A-13ADFAA6BBE7}"/>
              </a:ext>
            </a:extLst>
          </p:cNvPr>
          <p:cNvSpPr/>
          <p:nvPr/>
        </p:nvSpPr>
        <p:spPr>
          <a:xfrm>
            <a:off x="10184391" y="4172950"/>
            <a:ext cx="41194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 name="Rectangle 79">
            <a:extLst>
              <a:ext uri="{FF2B5EF4-FFF2-40B4-BE49-F238E27FC236}">
                <a16:creationId xmlns="" xmlns:a16="http://schemas.microsoft.com/office/drawing/2014/main" id="{1747C7AE-164A-4662-9121-9D3373C571E2}"/>
              </a:ext>
            </a:extLst>
          </p:cNvPr>
          <p:cNvSpPr/>
          <p:nvPr/>
        </p:nvSpPr>
        <p:spPr>
          <a:xfrm>
            <a:off x="10637836" y="2556966"/>
            <a:ext cx="254792" cy="344145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81" name="TextBox 80">
            <a:extLst>
              <a:ext uri="{FF2B5EF4-FFF2-40B4-BE49-F238E27FC236}">
                <a16:creationId xmlns="" xmlns:a16="http://schemas.microsoft.com/office/drawing/2014/main" id="{C40FBE45-3771-47FB-B47D-D29210D2EF7D}"/>
              </a:ext>
            </a:extLst>
          </p:cNvPr>
          <p:cNvSpPr txBox="1"/>
          <p:nvPr/>
        </p:nvSpPr>
        <p:spPr>
          <a:xfrm>
            <a:off x="10129462" y="3209956"/>
            <a:ext cx="881173" cy="461665"/>
          </a:xfrm>
          <a:prstGeom prst="rect">
            <a:avLst/>
          </a:prstGeom>
          <a:noFill/>
        </p:spPr>
        <p:txBody>
          <a:bodyPr wrap="square" rtlCol="1">
            <a:spAutoFit/>
          </a:bodyPr>
          <a:lstStyle/>
          <a:p>
            <a:r>
              <a:rPr lang="en-US" sz="1200" dirty="0"/>
              <a:t>U.S 3</a:t>
            </a:r>
          </a:p>
          <a:p>
            <a:r>
              <a:rPr lang="en-US" sz="1200" dirty="0"/>
              <a:t> (2,2)</a:t>
            </a:r>
          </a:p>
        </p:txBody>
      </p:sp>
      <p:sp>
        <p:nvSpPr>
          <p:cNvPr id="82" name="TextBox 81">
            <a:extLst>
              <a:ext uri="{FF2B5EF4-FFF2-40B4-BE49-F238E27FC236}">
                <a16:creationId xmlns="" xmlns:a16="http://schemas.microsoft.com/office/drawing/2014/main" id="{BE89815D-0AEB-41F1-A4B8-69535A9701E2}"/>
              </a:ext>
            </a:extLst>
          </p:cNvPr>
          <p:cNvSpPr txBox="1"/>
          <p:nvPr/>
        </p:nvSpPr>
        <p:spPr>
          <a:xfrm>
            <a:off x="10402046" y="1973587"/>
            <a:ext cx="970906" cy="738664"/>
          </a:xfrm>
          <a:prstGeom prst="rect">
            <a:avLst/>
          </a:prstGeom>
          <a:noFill/>
        </p:spPr>
        <p:txBody>
          <a:bodyPr wrap="square" rtlCol="1">
            <a:spAutoFit/>
          </a:bodyPr>
          <a:lstStyle/>
          <a:p>
            <a:r>
              <a:rPr lang="en-US" sz="1400" dirty="0"/>
              <a:t>U.S3</a:t>
            </a:r>
          </a:p>
          <a:p>
            <a:r>
              <a:rPr lang="en-US" sz="1400" dirty="0"/>
              <a:t>(28,28,8)</a:t>
            </a:r>
          </a:p>
          <a:p>
            <a:endParaRPr lang="he-IL" sz="1400" dirty="0"/>
          </a:p>
        </p:txBody>
      </p:sp>
      <p:sp>
        <p:nvSpPr>
          <p:cNvPr id="83" name="Arrow: Right 82">
            <a:extLst>
              <a:ext uri="{FF2B5EF4-FFF2-40B4-BE49-F238E27FC236}">
                <a16:creationId xmlns="" xmlns:a16="http://schemas.microsoft.com/office/drawing/2014/main" id="{F6916B19-C82D-41D5-B802-CE64F87D92A3}"/>
              </a:ext>
            </a:extLst>
          </p:cNvPr>
          <p:cNvSpPr/>
          <p:nvPr/>
        </p:nvSpPr>
        <p:spPr>
          <a:xfrm>
            <a:off x="10926588" y="4165192"/>
            <a:ext cx="6604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 name="TextBox 83">
            <a:extLst>
              <a:ext uri="{FF2B5EF4-FFF2-40B4-BE49-F238E27FC236}">
                <a16:creationId xmlns="" xmlns:a16="http://schemas.microsoft.com/office/drawing/2014/main" id="{23FEADB1-C0C1-4CD0-AE4C-44699E489F09}"/>
              </a:ext>
            </a:extLst>
          </p:cNvPr>
          <p:cNvSpPr txBox="1"/>
          <p:nvPr/>
        </p:nvSpPr>
        <p:spPr>
          <a:xfrm>
            <a:off x="10841071" y="3209956"/>
            <a:ext cx="881173" cy="830997"/>
          </a:xfrm>
          <a:prstGeom prst="rect">
            <a:avLst/>
          </a:prstGeom>
          <a:noFill/>
        </p:spPr>
        <p:txBody>
          <a:bodyPr wrap="square" rtlCol="1">
            <a:spAutoFit/>
          </a:bodyPr>
          <a:lstStyle/>
          <a:p>
            <a:r>
              <a:rPr lang="en-US" sz="1200" dirty="0"/>
              <a:t>D Conv 4</a:t>
            </a:r>
          </a:p>
          <a:p>
            <a:r>
              <a:rPr lang="en-US" sz="1200" dirty="0"/>
              <a:t>1 F </a:t>
            </a:r>
          </a:p>
          <a:p>
            <a:r>
              <a:rPr lang="en-US" sz="1200" dirty="0"/>
              <a:t>@ (5,5,8)</a:t>
            </a:r>
          </a:p>
          <a:p>
            <a:r>
              <a:rPr lang="en-US" sz="1200" dirty="0"/>
              <a:t>same</a:t>
            </a:r>
            <a:endParaRPr lang="he-IL" sz="1200" dirty="0"/>
          </a:p>
        </p:txBody>
      </p:sp>
      <p:sp>
        <p:nvSpPr>
          <p:cNvPr id="85" name="Rectangle 84">
            <a:extLst>
              <a:ext uri="{FF2B5EF4-FFF2-40B4-BE49-F238E27FC236}">
                <a16:creationId xmlns="" xmlns:a16="http://schemas.microsoft.com/office/drawing/2014/main" id="{E667B6FF-0B00-401C-9AC0-48E3C55B0301}"/>
              </a:ext>
            </a:extLst>
          </p:cNvPr>
          <p:cNvSpPr/>
          <p:nvPr/>
        </p:nvSpPr>
        <p:spPr>
          <a:xfrm>
            <a:off x="11627160" y="2556966"/>
            <a:ext cx="248580" cy="344145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 name="TextBox 85">
            <a:extLst>
              <a:ext uri="{FF2B5EF4-FFF2-40B4-BE49-F238E27FC236}">
                <a16:creationId xmlns="" xmlns:a16="http://schemas.microsoft.com/office/drawing/2014/main" id="{B4DE5451-937E-42AA-9FB7-8F9013DE6FAA}"/>
              </a:ext>
            </a:extLst>
          </p:cNvPr>
          <p:cNvSpPr txBox="1"/>
          <p:nvPr/>
        </p:nvSpPr>
        <p:spPr>
          <a:xfrm>
            <a:off x="11299110" y="1981136"/>
            <a:ext cx="970906" cy="738664"/>
          </a:xfrm>
          <a:prstGeom prst="rect">
            <a:avLst/>
          </a:prstGeom>
          <a:noFill/>
        </p:spPr>
        <p:txBody>
          <a:bodyPr wrap="square" rtlCol="1">
            <a:spAutoFit/>
          </a:bodyPr>
          <a:lstStyle/>
          <a:p>
            <a:r>
              <a:rPr lang="en-US" sz="1400" dirty="0"/>
              <a:t>D.C4</a:t>
            </a:r>
          </a:p>
          <a:p>
            <a:r>
              <a:rPr lang="en-US" sz="1400" dirty="0"/>
              <a:t>(28,28,1)</a:t>
            </a:r>
          </a:p>
          <a:p>
            <a:endParaRPr lang="he-IL" sz="1400" dirty="0"/>
          </a:p>
        </p:txBody>
      </p:sp>
      <p:sp>
        <p:nvSpPr>
          <p:cNvPr id="87" name="TextBox 86">
            <a:extLst>
              <a:ext uri="{FF2B5EF4-FFF2-40B4-BE49-F238E27FC236}">
                <a16:creationId xmlns="" xmlns:a16="http://schemas.microsoft.com/office/drawing/2014/main" id="{F66DCEB6-AE26-4B2A-8980-4C33C641367D}"/>
              </a:ext>
            </a:extLst>
          </p:cNvPr>
          <p:cNvSpPr txBox="1"/>
          <p:nvPr/>
        </p:nvSpPr>
        <p:spPr>
          <a:xfrm>
            <a:off x="11303210" y="1708981"/>
            <a:ext cx="885262" cy="307777"/>
          </a:xfrm>
          <a:prstGeom prst="rect">
            <a:avLst/>
          </a:prstGeom>
          <a:noFill/>
        </p:spPr>
        <p:txBody>
          <a:bodyPr wrap="square" rtlCol="1">
            <a:spAutoFit/>
          </a:bodyPr>
          <a:lstStyle/>
          <a:p>
            <a:r>
              <a:rPr lang="en-US" sz="1400" dirty="0"/>
              <a:t>Output</a:t>
            </a:r>
          </a:p>
        </p:txBody>
      </p:sp>
      <p:sp>
        <p:nvSpPr>
          <p:cNvPr id="54" name="TextBox 53">
            <a:extLst>
              <a:ext uri="{FF2B5EF4-FFF2-40B4-BE49-F238E27FC236}">
                <a16:creationId xmlns="" xmlns:a16="http://schemas.microsoft.com/office/drawing/2014/main" id="{6BECC854-8764-417F-BFA7-11ED5C09ED60}"/>
              </a:ext>
            </a:extLst>
          </p:cNvPr>
          <p:cNvSpPr txBox="1"/>
          <p:nvPr/>
        </p:nvSpPr>
        <p:spPr>
          <a:xfrm>
            <a:off x="6895397" y="304103"/>
            <a:ext cx="5341620" cy="430887"/>
          </a:xfrm>
          <a:prstGeom prst="rect">
            <a:avLst/>
          </a:prstGeom>
          <a:noFill/>
        </p:spPr>
        <p:txBody>
          <a:bodyPr wrap="square" rtlCol="1">
            <a:spAutoFit/>
          </a:bodyPr>
          <a:lstStyle/>
          <a:p>
            <a:r>
              <a:rPr lang="en-US" sz="1100" dirty="0"/>
              <a:t>* Input values are normalized</a:t>
            </a:r>
          </a:p>
          <a:p>
            <a:r>
              <a:rPr lang="en-US" sz="1100" dirty="0"/>
              <a:t>* All of the conv layers activation functions are </a:t>
            </a:r>
            <a:r>
              <a:rPr lang="en-US" sz="1100" dirty="0" err="1"/>
              <a:t>relu</a:t>
            </a:r>
            <a:r>
              <a:rPr lang="en-US" sz="1100" dirty="0"/>
              <a:t> except for the last conv which is </a:t>
            </a:r>
            <a:r>
              <a:rPr lang="en-US" sz="1100" dirty="0" err="1"/>
              <a:t>sigm</a:t>
            </a:r>
            <a:r>
              <a:rPr lang="en-US" sz="1100" dirty="0"/>
              <a:t> </a:t>
            </a:r>
            <a:endParaRPr lang="he-IL" sz="1100" dirty="0"/>
          </a:p>
        </p:txBody>
      </p:sp>
    </p:spTree>
    <p:extLst>
      <p:ext uri="{BB962C8B-B14F-4D97-AF65-F5344CB8AC3E}">
        <p14:creationId xmlns:p14="http://schemas.microsoft.com/office/powerpoint/2010/main" val="37237765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6F7955-58D2-4A69-AD06-5524EEAF12C2}"/>
              </a:ext>
            </a:extLst>
          </p:cNvPr>
          <p:cNvSpPr>
            <a:spLocks noGrp="1"/>
          </p:cNvSpPr>
          <p:nvPr>
            <p:ph type="title"/>
          </p:nvPr>
        </p:nvSpPr>
        <p:spPr/>
        <p:txBody>
          <a:bodyPr/>
          <a:lstStyle/>
          <a:p>
            <a:r>
              <a:rPr lang="en-US" dirty="0"/>
              <a:t>Convolutional AE – </a:t>
            </a:r>
            <a:r>
              <a:rPr lang="en-US" dirty="0" err="1"/>
              <a:t>Keras</a:t>
            </a:r>
            <a:r>
              <a:rPr lang="en-US" dirty="0"/>
              <a:t> example</a:t>
            </a:r>
            <a:endParaRPr lang="he-IL" dirty="0"/>
          </a:p>
        </p:txBody>
      </p:sp>
    </p:spTree>
    <p:extLst>
      <p:ext uri="{BB962C8B-B14F-4D97-AF65-F5344CB8AC3E}">
        <p14:creationId xmlns:p14="http://schemas.microsoft.com/office/powerpoint/2010/main" val="39555973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6F7955-58D2-4A69-AD06-5524EEAF12C2}"/>
              </a:ext>
            </a:extLst>
          </p:cNvPr>
          <p:cNvSpPr>
            <a:spLocks noGrp="1"/>
          </p:cNvSpPr>
          <p:nvPr>
            <p:ph type="title"/>
          </p:nvPr>
        </p:nvSpPr>
        <p:spPr/>
        <p:txBody>
          <a:bodyPr/>
          <a:lstStyle/>
          <a:p>
            <a:r>
              <a:rPr lang="en-US" dirty="0"/>
              <a:t>Convolutional AE – </a:t>
            </a:r>
            <a:r>
              <a:rPr lang="en-US" dirty="0" err="1"/>
              <a:t>Keras</a:t>
            </a:r>
            <a:r>
              <a:rPr lang="en-US" dirty="0"/>
              <a:t> example results</a:t>
            </a:r>
            <a:endParaRPr lang="he-IL" dirty="0"/>
          </a:p>
        </p:txBody>
      </p:sp>
      <p:pic>
        <p:nvPicPr>
          <p:cNvPr id="4" name="Picture 3">
            <a:extLst>
              <a:ext uri="{FF2B5EF4-FFF2-40B4-BE49-F238E27FC236}">
                <a16:creationId xmlns="" xmlns:a16="http://schemas.microsoft.com/office/drawing/2014/main" id="{EF802D71-FBA8-4F7E-8FA5-3B81CEBAF9DE}"/>
              </a:ext>
            </a:extLst>
          </p:cNvPr>
          <p:cNvPicPr>
            <a:picLocks noChangeAspect="1"/>
          </p:cNvPicPr>
          <p:nvPr/>
        </p:nvPicPr>
        <p:blipFill>
          <a:blip r:embed="rId2"/>
          <a:stretch>
            <a:fillRect/>
          </a:stretch>
        </p:blipFill>
        <p:spPr>
          <a:xfrm>
            <a:off x="0" y="3180154"/>
            <a:ext cx="12192000" cy="2762719"/>
          </a:xfrm>
          <a:prstGeom prst="rect">
            <a:avLst/>
          </a:prstGeom>
        </p:spPr>
      </p:pic>
      <p:sp>
        <p:nvSpPr>
          <p:cNvPr id="5" name="TextBox 4">
            <a:extLst>
              <a:ext uri="{FF2B5EF4-FFF2-40B4-BE49-F238E27FC236}">
                <a16:creationId xmlns="" xmlns:a16="http://schemas.microsoft.com/office/drawing/2014/main" id="{6FD495ED-7E65-43CE-9E61-805467FCFD8F}"/>
              </a:ext>
            </a:extLst>
          </p:cNvPr>
          <p:cNvSpPr txBox="1"/>
          <p:nvPr/>
        </p:nvSpPr>
        <p:spPr>
          <a:xfrm>
            <a:off x="1105989" y="2084832"/>
            <a:ext cx="3335382" cy="646331"/>
          </a:xfrm>
          <a:prstGeom prst="rect">
            <a:avLst/>
          </a:prstGeom>
          <a:noFill/>
        </p:spPr>
        <p:txBody>
          <a:bodyPr wrap="square" rtlCol="1">
            <a:spAutoFit/>
          </a:bodyPr>
          <a:lstStyle/>
          <a:p>
            <a:r>
              <a:rPr lang="en-US" dirty="0"/>
              <a:t>- 50 epochs.</a:t>
            </a:r>
          </a:p>
          <a:p>
            <a:r>
              <a:rPr lang="en-US" dirty="0"/>
              <a:t>- 88% accuracy on validation set.</a:t>
            </a:r>
            <a:endParaRPr lang="he-IL" dirty="0"/>
          </a:p>
        </p:txBody>
      </p:sp>
    </p:spTree>
    <p:extLst>
      <p:ext uri="{BB962C8B-B14F-4D97-AF65-F5344CB8AC3E}">
        <p14:creationId xmlns:p14="http://schemas.microsoft.com/office/powerpoint/2010/main" val="6133341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C2E658-C0FA-481C-94FC-1EF719963BF6}"/>
              </a:ext>
            </a:extLst>
          </p:cNvPr>
          <p:cNvSpPr>
            <a:spLocks noGrp="1"/>
          </p:cNvSpPr>
          <p:nvPr>
            <p:ph type="title"/>
          </p:nvPr>
        </p:nvSpPr>
        <p:spPr/>
        <p:txBody>
          <a:bodyPr/>
          <a:lstStyle/>
          <a:p>
            <a:pPr algn="ctr"/>
            <a:r>
              <a:rPr lang="en-US" dirty="0"/>
              <a:t>Introduction to Unsupervised Learning</a:t>
            </a:r>
            <a:endParaRPr lang="he-IL" dirty="0"/>
          </a:p>
        </p:txBody>
      </p:sp>
      <p:pic>
        <p:nvPicPr>
          <p:cNvPr id="5" name="Picture 4">
            <a:extLst>
              <a:ext uri="{FF2B5EF4-FFF2-40B4-BE49-F238E27FC236}">
                <a16:creationId xmlns="" xmlns:a16="http://schemas.microsoft.com/office/drawing/2014/main" id="{535D0B86-1C30-43C9-A446-3A25F84899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685" y="1335024"/>
            <a:ext cx="5670958" cy="6101951"/>
          </a:xfrm>
          <a:prstGeom prst="rect">
            <a:avLst/>
          </a:prstGeom>
        </p:spPr>
      </p:pic>
    </p:spTree>
    <p:extLst>
      <p:ext uri="{BB962C8B-B14F-4D97-AF65-F5344CB8AC3E}">
        <p14:creationId xmlns:p14="http://schemas.microsoft.com/office/powerpoint/2010/main" val="23212416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3E6C53-256A-49F2-B0CB-1BF9B697D555}"/>
              </a:ext>
            </a:extLst>
          </p:cNvPr>
          <p:cNvSpPr>
            <a:spLocks noGrp="1"/>
          </p:cNvSpPr>
          <p:nvPr>
            <p:ph type="title"/>
          </p:nvPr>
        </p:nvSpPr>
        <p:spPr/>
        <p:txBody>
          <a:bodyPr/>
          <a:lstStyle/>
          <a:p>
            <a:r>
              <a:rPr lang="en-US" dirty="0"/>
              <a:t>Regularization</a:t>
            </a:r>
            <a:endParaRPr lang="he-IL" dirty="0"/>
          </a:p>
        </p:txBody>
      </p:sp>
      <p:sp>
        <p:nvSpPr>
          <p:cNvPr id="3" name="Content Placeholder 2">
            <a:extLst>
              <a:ext uri="{FF2B5EF4-FFF2-40B4-BE49-F238E27FC236}">
                <a16:creationId xmlns=""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p:sp>
        <p:nvSpPr>
          <p:cNvPr id="4" name="TextBox 3">
            <a:extLst>
              <a:ext uri="{FF2B5EF4-FFF2-40B4-BE49-F238E27FC236}">
                <a16:creationId xmlns="" xmlns:a16="http://schemas.microsoft.com/office/drawing/2014/main" id="{F4AF748A-9D27-4494-A55E-4FDC928BCAC8}"/>
              </a:ext>
            </a:extLst>
          </p:cNvPr>
          <p:cNvSpPr txBox="1"/>
          <p:nvPr/>
        </p:nvSpPr>
        <p:spPr>
          <a:xfrm>
            <a:off x="285226" y="2030136"/>
            <a:ext cx="10870454" cy="3046988"/>
          </a:xfrm>
          <a:prstGeom prst="rect">
            <a:avLst/>
          </a:prstGeom>
          <a:noFill/>
        </p:spPr>
        <p:txBody>
          <a:bodyPr wrap="square" rtlCol="1">
            <a:spAutoFit/>
          </a:bodyPr>
          <a:lstStyle/>
          <a:p>
            <a:r>
              <a:rPr lang="en-US" sz="3200" dirty="0"/>
              <a:t>Motivation: </a:t>
            </a:r>
          </a:p>
          <a:p>
            <a:pPr marL="457200" indent="-457200">
              <a:buFontTx/>
              <a:buChar char="-"/>
            </a:pPr>
            <a:r>
              <a:rPr lang="en-US" sz="3200" dirty="0"/>
              <a:t>We would like to learn meaningful features </a:t>
            </a:r>
            <a:r>
              <a:rPr lang="en-US" sz="3200" b="1" dirty="0"/>
              <a:t>without </a:t>
            </a:r>
            <a:r>
              <a:rPr lang="en-US" sz="3200" dirty="0"/>
              <a:t>altering the code’s dimensions (Overcomplete or Undercomplete).</a:t>
            </a:r>
          </a:p>
          <a:p>
            <a:endParaRPr lang="en-US" sz="3200" dirty="0"/>
          </a:p>
          <a:p>
            <a:endParaRPr lang="en-US" sz="3200" dirty="0"/>
          </a:p>
          <a:p>
            <a:r>
              <a:rPr lang="en-US" sz="3200" dirty="0"/>
              <a:t>The solution: imposing other constraints on the network.</a:t>
            </a:r>
            <a:endParaRPr lang="he-IL" sz="3200" dirty="0"/>
          </a:p>
        </p:txBody>
      </p:sp>
    </p:spTree>
    <p:extLst>
      <p:ext uri="{BB962C8B-B14F-4D97-AF65-F5344CB8AC3E}">
        <p14:creationId xmlns:p14="http://schemas.microsoft.com/office/powerpoint/2010/main" val="1437526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3E6C53-256A-49F2-B0CB-1BF9B697D555}"/>
              </a:ext>
            </a:extLst>
          </p:cNvPr>
          <p:cNvSpPr>
            <a:spLocks noGrp="1"/>
          </p:cNvSpPr>
          <p:nvPr>
            <p:ph type="title"/>
          </p:nvPr>
        </p:nvSpPr>
        <p:spPr/>
        <p:txBody>
          <a:bodyPr/>
          <a:lstStyle/>
          <a:p>
            <a:r>
              <a:rPr lang="en-US" dirty="0"/>
              <a:t>Sparsely Regulated Autoencoders	</a:t>
            </a:r>
            <a:endParaRPr lang="he-IL" dirty="0"/>
          </a:p>
        </p:txBody>
      </p:sp>
      <p:sp>
        <p:nvSpPr>
          <p:cNvPr id="3" name="Content Placeholder 2">
            <a:extLst>
              <a:ext uri="{FF2B5EF4-FFF2-40B4-BE49-F238E27FC236}">
                <a16:creationId xmlns="" xmlns:a16="http://schemas.microsoft.com/office/drawing/2014/main" id="{026FE92A-02CC-452E-BD7D-DED62D75C2AA}"/>
              </a:ext>
            </a:extLst>
          </p:cNvPr>
          <p:cNvSpPr>
            <a:spLocks noGrp="1"/>
          </p:cNvSpPr>
          <p:nvPr>
            <p:ph idx="1"/>
          </p:nvPr>
        </p:nvSpPr>
        <p:spPr>
          <a:xfrm>
            <a:off x="529389" y="1946246"/>
            <a:ext cx="10626291" cy="4023360"/>
          </a:xfrm>
        </p:spPr>
        <p:txBody>
          <a:bodyPr/>
          <a:lstStyle/>
          <a:p>
            <a:pPr algn="l" rtl="0"/>
            <a:endParaRPr lang="en-US" dirty="0"/>
          </a:p>
          <a:p>
            <a:pPr algn="l" rtl="0"/>
            <a:endParaRPr lang="en-US" dirty="0"/>
          </a:p>
          <a:p>
            <a:pPr algn="l" rtl="0"/>
            <a:endParaRPr lang="he-IL" dirty="0"/>
          </a:p>
        </p:txBody>
      </p:sp>
      <p:pic>
        <p:nvPicPr>
          <p:cNvPr id="57" name="Picture 56">
            <a:extLst>
              <a:ext uri="{FF2B5EF4-FFF2-40B4-BE49-F238E27FC236}">
                <a16:creationId xmlns="" xmlns:a16="http://schemas.microsoft.com/office/drawing/2014/main" id="{C3EC636B-7811-437B-9C2E-21D6C84164A2}"/>
              </a:ext>
            </a:extLst>
          </p:cNvPr>
          <p:cNvPicPr>
            <a:picLocks noChangeAspect="1"/>
          </p:cNvPicPr>
          <p:nvPr/>
        </p:nvPicPr>
        <p:blipFill rotWithShape="1">
          <a:blip r:embed="rId2"/>
          <a:srcRect b="27699"/>
          <a:stretch/>
        </p:blipFill>
        <p:spPr>
          <a:xfrm>
            <a:off x="785344" y="2531021"/>
            <a:ext cx="9958856" cy="4023359"/>
          </a:xfrm>
          <a:prstGeom prst="rect">
            <a:avLst/>
          </a:prstGeom>
        </p:spPr>
      </p:pic>
      <p:sp>
        <p:nvSpPr>
          <p:cNvPr id="5" name="TextBox 4">
            <a:extLst>
              <a:ext uri="{FF2B5EF4-FFF2-40B4-BE49-F238E27FC236}">
                <a16:creationId xmlns="" xmlns:a16="http://schemas.microsoft.com/office/drawing/2014/main" id="{FB30F172-AB7A-41F1-97E4-C3749DD25582}"/>
              </a:ext>
            </a:extLst>
          </p:cNvPr>
          <p:cNvSpPr txBox="1"/>
          <p:nvPr/>
        </p:nvSpPr>
        <p:spPr>
          <a:xfrm>
            <a:off x="529389" y="1790213"/>
            <a:ext cx="8975338" cy="584775"/>
          </a:xfrm>
          <a:prstGeom prst="rect">
            <a:avLst/>
          </a:prstGeom>
          <a:noFill/>
        </p:spPr>
        <p:txBody>
          <a:bodyPr wrap="square" rtlCol="1">
            <a:spAutoFit/>
          </a:bodyPr>
          <a:lstStyle/>
          <a:p>
            <a:r>
              <a:rPr lang="en-US" sz="3200" dirty="0"/>
              <a:t>A bad example:</a:t>
            </a:r>
            <a:endParaRPr lang="he-IL" sz="3200" dirty="0"/>
          </a:p>
        </p:txBody>
      </p:sp>
      <p:sp>
        <p:nvSpPr>
          <p:cNvPr id="4" name="TextBox 3">
            <a:extLst>
              <a:ext uri="{FF2B5EF4-FFF2-40B4-BE49-F238E27FC236}">
                <a16:creationId xmlns="" xmlns:a16="http://schemas.microsoft.com/office/drawing/2014/main" id="{9DE3EC57-6777-4D5C-8CF8-629EDD2D518A}"/>
              </a:ext>
            </a:extLst>
          </p:cNvPr>
          <p:cNvSpPr txBox="1"/>
          <p:nvPr/>
        </p:nvSpPr>
        <p:spPr>
          <a:xfrm>
            <a:off x="9127223" y="1283454"/>
            <a:ext cx="2846664" cy="584775"/>
          </a:xfrm>
          <a:prstGeom prst="rect">
            <a:avLst/>
          </a:prstGeom>
          <a:noFill/>
        </p:spPr>
        <p:txBody>
          <a:bodyPr wrap="square" rtlCol="1">
            <a:spAutoFit/>
          </a:bodyPr>
          <a:lstStyle/>
          <a:p>
            <a:r>
              <a:rPr lang="en-US" sz="3200" dirty="0"/>
              <a:t>Activation Maps</a:t>
            </a:r>
            <a:endParaRPr lang="he-IL" sz="3200" dirty="0"/>
          </a:p>
        </p:txBody>
      </p:sp>
      <p:cxnSp>
        <p:nvCxnSpPr>
          <p:cNvPr id="7" name="Straight Arrow Connector 6">
            <a:extLst>
              <a:ext uri="{FF2B5EF4-FFF2-40B4-BE49-F238E27FC236}">
                <a16:creationId xmlns="" xmlns:a16="http://schemas.microsoft.com/office/drawing/2014/main" id="{0E3A51CD-2F5E-4137-AEBD-E653220863D9}"/>
              </a:ext>
            </a:extLst>
          </p:cNvPr>
          <p:cNvCxnSpPr>
            <a:stCxn id="4" idx="2"/>
          </p:cNvCxnSpPr>
          <p:nvPr/>
        </p:nvCxnSpPr>
        <p:spPr>
          <a:xfrm flipH="1">
            <a:off x="9806730" y="1868229"/>
            <a:ext cx="743825" cy="506759"/>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73874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3E6C53-256A-49F2-B0CB-1BF9B697D555}"/>
              </a:ext>
            </a:extLst>
          </p:cNvPr>
          <p:cNvSpPr>
            <a:spLocks noGrp="1"/>
          </p:cNvSpPr>
          <p:nvPr>
            <p:ph type="title"/>
          </p:nvPr>
        </p:nvSpPr>
        <p:spPr/>
        <p:txBody>
          <a:bodyPr/>
          <a:lstStyle/>
          <a:p>
            <a:r>
              <a:rPr lang="en-US" dirty="0"/>
              <a:t>Sparsely Regulated Autoencoders	</a:t>
            </a:r>
            <a:endParaRPr lang="he-IL" dirty="0"/>
          </a:p>
        </p:txBody>
      </p:sp>
      <p:sp>
        <p:nvSpPr>
          <p:cNvPr id="3" name="Content Placeholder 2">
            <a:extLst>
              <a:ext uri="{FF2B5EF4-FFF2-40B4-BE49-F238E27FC236}">
                <a16:creationId xmlns=""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p:sp>
        <p:nvSpPr>
          <p:cNvPr id="4" name="TextBox 3">
            <a:extLst>
              <a:ext uri="{FF2B5EF4-FFF2-40B4-BE49-F238E27FC236}">
                <a16:creationId xmlns="" xmlns:a16="http://schemas.microsoft.com/office/drawing/2014/main" id="{F4AF748A-9D27-4494-A55E-4FDC928BCAC8}"/>
              </a:ext>
            </a:extLst>
          </p:cNvPr>
          <p:cNvSpPr txBox="1"/>
          <p:nvPr/>
        </p:nvSpPr>
        <p:spPr>
          <a:xfrm>
            <a:off x="293615" y="2030136"/>
            <a:ext cx="10870454" cy="1077218"/>
          </a:xfrm>
          <a:prstGeom prst="rect">
            <a:avLst/>
          </a:prstGeom>
          <a:noFill/>
        </p:spPr>
        <p:txBody>
          <a:bodyPr wrap="square" rtlCol="1">
            <a:spAutoFit/>
          </a:bodyPr>
          <a:lstStyle/>
          <a:p>
            <a:pPr marL="457200" indent="-457200">
              <a:buFontTx/>
              <a:buChar char="-"/>
            </a:pPr>
            <a:r>
              <a:rPr lang="en-US" sz="3200" dirty="0"/>
              <a:t>We want our learned features to be as </a:t>
            </a:r>
            <a:r>
              <a:rPr lang="en-US" sz="3200" b="1" dirty="0"/>
              <a:t>sparse </a:t>
            </a:r>
            <a:r>
              <a:rPr lang="en-US" sz="3200" dirty="0"/>
              <a:t>as possible.</a:t>
            </a:r>
          </a:p>
          <a:p>
            <a:pPr marL="457200" indent="-457200">
              <a:buFontTx/>
              <a:buChar char="-"/>
            </a:pPr>
            <a:r>
              <a:rPr lang="en-US" sz="3200" dirty="0"/>
              <a:t>With sparse features we can generalize better.</a:t>
            </a:r>
          </a:p>
        </p:txBody>
      </p:sp>
      <p:grpSp>
        <p:nvGrpSpPr>
          <p:cNvPr id="56" name="Group 55">
            <a:extLst>
              <a:ext uri="{FF2B5EF4-FFF2-40B4-BE49-F238E27FC236}">
                <a16:creationId xmlns="" xmlns:a16="http://schemas.microsoft.com/office/drawing/2014/main" id="{AB97A07C-D712-4C03-BC54-CE86959FA30B}"/>
              </a:ext>
            </a:extLst>
          </p:cNvPr>
          <p:cNvGrpSpPr/>
          <p:nvPr/>
        </p:nvGrpSpPr>
        <p:grpSpPr>
          <a:xfrm>
            <a:off x="681738" y="3981945"/>
            <a:ext cx="9901635" cy="2071551"/>
            <a:chOff x="1277356" y="3068907"/>
            <a:chExt cx="9901635" cy="2071551"/>
          </a:xfrm>
        </p:grpSpPr>
        <p:sp>
          <p:nvSpPr>
            <p:cNvPr id="12" name="Rectangle 11">
              <a:extLst>
                <a:ext uri="{FF2B5EF4-FFF2-40B4-BE49-F238E27FC236}">
                  <a16:creationId xmlns="" xmlns:a16="http://schemas.microsoft.com/office/drawing/2014/main" id="{3B965E9E-DB4A-4C27-AAC1-A1282673FD7A}"/>
                </a:ext>
              </a:extLst>
            </p:cNvPr>
            <p:cNvSpPr/>
            <p:nvPr/>
          </p:nvSpPr>
          <p:spPr>
            <a:xfrm>
              <a:off x="3187830" y="3073773"/>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Picture 6">
              <a:extLst>
                <a:ext uri="{FF2B5EF4-FFF2-40B4-BE49-F238E27FC236}">
                  <a16:creationId xmlns="" xmlns:a16="http://schemas.microsoft.com/office/drawing/2014/main" id="{45C72EDB-DEB5-4938-80E7-950D04247427}"/>
                </a:ext>
              </a:extLst>
            </p:cNvPr>
            <p:cNvPicPr>
              <a:picLocks noChangeAspect="1"/>
            </p:cNvPicPr>
            <p:nvPr/>
          </p:nvPicPr>
          <p:blipFill>
            <a:blip r:embed="rId2"/>
            <a:stretch>
              <a:fillRect/>
            </a:stretch>
          </p:blipFill>
          <p:spPr>
            <a:xfrm>
              <a:off x="1277356" y="3073773"/>
              <a:ext cx="901554" cy="901554"/>
            </a:xfrm>
            <a:prstGeom prst="rect">
              <a:avLst/>
            </a:prstGeom>
            <a:ln>
              <a:solidFill>
                <a:schemeClr val="tx1"/>
              </a:solidFill>
            </a:ln>
          </p:spPr>
        </p:pic>
        <p:sp>
          <p:nvSpPr>
            <p:cNvPr id="10" name="TextBox 9">
              <a:extLst>
                <a:ext uri="{FF2B5EF4-FFF2-40B4-BE49-F238E27FC236}">
                  <a16:creationId xmlns="" xmlns:a16="http://schemas.microsoft.com/office/drawing/2014/main" id="{16BE6198-B0C4-4655-8F07-C2513A1FC495}"/>
                </a:ext>
              </a:extLst>
            </p:cNvPr>
            <p:cNvSpPr txBox="1"/>
            <p:nvPr/>
          </p:nvSpPr>
          <p:spPr>
            <a:xfrm>
              <a:off x="2290194" y="3280095"/>
              <a:ext cx="1053370" cy="584775"/>
            </a:xfrm>
            <a:prstGeom prst="rect">
              <a:avLst/>
            </a:prstGeom>
            <a:noFill/>
          </p:spPr>
          <p:txBody>
            <a:bodyPr wrap="square" rtlCol="1">
              <a:spAutoFit/>
            </a:bodyPr>
            <a:lstStyle/>
            <a:p>
              <a:r>
                <a:rPr lang="en-US" sz="3200" dirty="0"/>
                <a:t>= 1*</a:t>
              </a:r>
              <a:endParaRPr lang="he-IL" sz="3200" dirty="0"/>
            </a:p>
          </p:txBody>
        </p:sp>
        <p:pic>
          <p:nvPicPr>
            <p:cNvPr id="11" name="Picture 10">
              <a:extLst>
                <a:ext uri="{FF2B5EF4-FFF2-40B4-BE49-F238E27FC236}">
                  <a16:creationId xmlns="" xmlns:a16="http://schemas.microsoft.com/office/drawing/2014/main" id="{7E3CC1DB-B396-41C8-96FD-2F259E51BC61}"/>
                </a:ext>
              </a:extLst>
            </p:cNvPr>
            <p:cNvPicPr>
              <a:picLocks noChangeAspect="1"/>
            </p:cNvPicPr>
            <p:nvPr/>
          </p:nvPicPr>
          <p:blipFill>
            <a:blip r:embed="rId3"/>
            <a:stretch>
              <a:fillRect/>
            </a:stretch>
          </p:blipFill>
          <p:spPr>
            <a:xfrm>
              <a:off x="3247099" y="3145450"/>
              <a:ext cx="783016" cy="748471"/>
            </a:xfrm>
            <a:prstGeom prst="rect">
              <a:avLst/>
            </a:prstGeom>
          </p:spPr>
        </p:pic>
        <p:sp>
          <p:nvSpPr>
            <p:cNvPr id="14" name="TextBox 13">
              <a:extLst>
                <a:ext uri="{FF2B5EF4-FFF2-40B4-BE49-F238E27FC236}">
                  <a16:creationId xmlns="" xmlns:a16="http://schemas.microsoft.com/office/drawing/2014/main" id="{67CD97DB-A2A4-44A7-9219-383487176617}"/>
                </a:ext>
              </a:extLst>
            </p:cNvPr>
            <p:cNvSpPr txBox="1"/>
            <p:nvPr/>
          </p:nvSpPr>
          <p:spPr>
            <a:xfrm>
              <a:off x="4088800" y="3227297"/>
              <a:ext cx="1053370" cy="584775"/>
            </a:xfrm>
            <a:prstGeom prst="rect">
              <a:avLst/>
            </a:prstGeom>
            <a:noFill/>
          </p:spPr>
          <p:txBody>
            <a:bodyPr wrap="square" rtlCol="1">
              <a:spAutoFit/>
            </a:bodyPr>
            <a:lstStyle/>
            <a:p>
              <a:r>
                <a:rPr lang="en-US" sz="3200" dirty="0"/>
                <a:t>+ 1*</a:t>
              </a:r>
              <a:endParaRPr lang="he-IL" sz="3200" dirty="0"/>
            </a:p>
          </p:txBody>
        </p:sp>
        <p:grpSp>
          <p:nvGrpSpPr>
            <p:cNvPr id="17" name="Group 16">
              <a:extLst>
                <a:ext uri="{FF2B5EF4-FFF2-40B4-BE49-F238E27FC236}">
                  <a16:creationId xmlns="" xmlns:a16="http://schemas.microsoft.com/office/drawing/2014/main" id="{86F3FDB1-D464-49A6-B9EC-F996BB71E92B}"/>
                </a:ext>
              </a:extLst>
            </p:cNvPr>
            <p:cNvGrpSpPr/>
            <p:nvPr/>
          </p:nvGrpSpPr>
          <p:grpSpPr>
            <a:xfrm>
              <a:off x="5011084" y="3077195"/>
              <a:ext cx="901554" cy="901554"/>
              <a:chOff x="5508772" y="3073773"/>
              <a:chExt cx="901554" cy="901554"/>
            </a:xfrm>
          </p:grpSpPr>
          <p:sp>
            <p:nvSpPr>
              <p:cNvPr id="16" name="Rectangle 15">
                <a:extLst>
                  <a:ext uri="{FF2B5EF4-FFF2-40B4-BE49-F238E27FC236}">
                    <a16:creationId xmlns="" xmlns:a16="http://schemas.microsoft.com/office/drawing/2014/main" id="{D6DC735F-8DDF-45BC-A9D8-1E13A0DE18A7}"/>
                  </a:ext>
                </a:extLst>
              </p:cNvPr>
              <p:cNvSpPr/>
              <p:nvPr/>
            </p:nvSpPr>
            <p:spPr>
              <a:xfrm>
                <a:off x="5508772" y="3073773"/>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5" name="Picture 14">
                <a:extLst>
                  <a:ext uri="{FF2B5EF4-FFF2-40B4-BE49-F238E27FC236}">
                    <a16:creationId xmlns="" xmlns:a16="http://schemas.microsoft.com/office/drawing/2014/main" id="{9C1DBB1E-0D31-408C-8F23-A7DC29449B28}"/>
                  </a:ext>
                </a:extLst>
              </p:cNvPr>
              <p:cNvPicPr>
                <a:picLocks noChangeAspect="1"/>
              </p:cNvPicPr>
              <p:nvPr/>
            </p:nvPicPr>
            <p:blipFill rotWithShape="1">
              <a:blip r:embed="rId4"/>
              <a:srcRect l="1408" t="2143" r="3521"/>
              <a:stretch/>
            </p:blipFill>
            <p:spPr>
              <a:xfrm>
                <a:off x="5522867" y="3089024"/>
                <a:ext cx="873364" cy="886303"/>
              </a:xfrm>
              <a:prstGeom prst="rect">
                <a:avLst/>
              </a:prstGeom>
            </p:spPr>
          </p:pic>
        </p:grpSp>
        <p:sp>
          <p:nvSpPr>
            <p:cNvPr id="18" name="TextBox 17">
              <a:extLst>
                <a:ext uri="{FF2B5EF4-FFF2-40B4-BE49-F238E27FC236}">
                  <a16:creationId xmlns="" xmlns:a16="http://schemas.microsoft.com/office/drawing/2014/main" id="{8C866FF9-3F2D-47F0-BB2B-1E23060EFAB1}"/>
                </a:ext>
              </a:extLst>
            </p:cNvPr>
            <p:cNvSpPr txBox="1"/>
            <p:nvPr/>
          </p:nvSpPr>
          <p:spPr>
            <a:xfrm>
              <a:off x="5863062" y="3243209"/>
              <a:ext cx="1053370" cy="584775"/>
            </a:xfrm>
            <a:prstGeom prst="rect">
              <a:avLst/>
            </a:prstGeom>
            <a:noFill/>
          </p:spPr>
          <p:txBody>
            <a:bodyPr wrap="square" rtlCol="1">
              <a:spAutoFit/>
            </a:bodyPr>
            <a:lstStyle/>
            <a:p>
              <a:r>
                <a:rPr lang="en-US" sz="3200" dirty="0"/>
                <a:t>+ 1*</a:t>
              </a:r>
              <a:endParaRPr lang="he-IL" sz="3200" dirty="0"/>
            </a:p>
          </p:txBody>
        </p:sp>
        <p:sp>
          <p:nvSpPr>
            <p:cNvPr id="20" name="Rectangle 19">
              <a:extLst>
                <a:ext uri="{FF2B5EF4-FFF2-40B4-BE49-F238E27FC236}">
                  <a16:creationId xmlns="" xmlns:a16="http://schemas.microsoft.com/office/drawing/2014/main" id="{6F2B3EE1-F2F8-47E7-9A9D-322FEE4E3129}"/>
                </a:ext>
              </a:extLst>
            </p:cNvPr>
            <p:cNvSpPr/>
            <p:nvPr/>
          </p:nvSpPr>
          <p:spPr>
            <a:xfrm>
              <a:off x="6755647" y="3068907"/>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2" name="Picture 21">
              <a:extLst>
                <a:ext uri="{FF2B5EF4-FFF2-40B4-BE49-F238E27FC236}">
                  <a16:creationId xmlns="" xmlns:a16="http://schemas.microsoft.com/office/drawing/2014/main" id="{3B8A5386-AC75-460F-8D8E-D63CFC4729AB}"/>
                </a:ext>
              </a:extLst>
            </p:cNvPr>
            <p:cNvPicPr>
              <a:picLocks noChangeAspect="1"/>
            </p:cNvPicPr>
            <p:nvPr/>
          </p:nvPicPr>
          <p:blipFill>
            <a:blip r:embed="rId5"/>
            <a:stretch>
              <a:fillRect/>
            </a:stretch>
          </p:blipFill>
          <p:spPr>
            <a:xfrm>
              <a:off x="6765271" y="3092446"/>
              <a:ext cx="891929" cy="868457"/>
            </a:xfrm>
            <a:prstGeom prst="rect">
              <a:avLst/>
            </a:prstGeom>
          </p:spPr>
        </p:pic>
        <p:sp>
          <p:nvSpPr>
            <p:cNvPr id="23" name="TextBox 22">
              <a:extLst>
                <a:ext uri="{FF2B5EF4-FFF2-40B4-BE49-F238E27FC236}">
                  <a16:creationId xmlns="" xmlns:a16="http://schemas.microsoft.com/office/drawing/2014/main" id="{FFC8A5B1-EE36-4002-8FFA-C0DE2FC0F44C}"/>
                </a:ext>
              </a:extLst>
            </p:cNvPr>
            <p:cNvSpPr txBox="1"/>
            <p:nvPr/>
          </p:nvSpPr>
          <p:spPr>
            <a:xfrm>
              <a:off x="7612301" y="3227296"/>
              <a:ext cx="1053370" cy="584775"/>
            </a:xfrm>
            <a:prstGeom prst="rect">
              <a:avLst/>
            </a:prstGeom>
            <a:noFill/>
          </p:spPr>
          <p:txBody>
            <a:bodyPr wrap="square" rtlCol="1">
              <a:spAutoFit/>
            </a:bodyPr>
            <a:lstStyle/>
            <a:p>
              <a:r>
                <a:rPr lang="en-US" sz="3200" dirty="0"/>
                <a:t>+ 1*</a:t>
              </a:r>
              <a:endParaRPr lang="he-IL" sz="3200" dirty="0"/>
            </a:p>
          </p:txBody>
        </p:sp>
        <p:grpSp>
          <p:nvGrpSpPr>
            <p:cNvPr id="28" name="Group 27">
              <a:extLst>
                <a:ext uri="{FF2B5EF4-FFF2-40B4-BE49-F238E27FC236}">
                  <a16:creationId xmlns="" xmlns:a16="http://schemas.microsoft.com/office/drawing/2014/main" id="{6E0D242F-3042-4DD8-85A7-B24069F029FE}"/>
                </a:ext>
              </a:extLst>
            </p:cNvPr>
            <p:cNvGrpSpPr/>
            <p:nvPr/>
          </p:nvGrpSpPr>
          <p:grpSpPr>
            <a:xfrm>
              <a:off x="8512027" y="3077195"/>
              <a:ext cx="901554" cy="901554"/>
              <a:chOff x="8512027" y="3077195"/>
              <a:chExt cx="901554" cy="901554"/>
            </a:xfrm>
          </p:grpSpPr>
          <p:sp>
            <p:nvSpPr>
              <p:cNvPr id="25" name="Rectangle 24">
                <a:extLst>
                  <a:ext uri="{FF2B5EF4-FFF2-40B4-BE49-F238E27FC236}">
                    <a16:creationId xmlns="" xmlns:a16="http://schemas.microsoft.com/office/drawing/2014/main" id="{E6A199A1-3C52-4358-A885-7E2E0FB64C4D}"/>
                  </a:ext>
                </a:extLst>
              </p:cNvPr>
              <p:cNvSpPr/>
              <p:nvPr/>
            </p:nvSpPr>
            <p:spPr>
              <a:xfrm>
                <a:off x="8512027" y="3077195"/>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7" name="Picture 26">
                <a:extLst>
                  <a:ext uri="{FF2B5EF4-FFF2-40B4-BE49-F238E27FC236}">
                    <a16:creationId xmlns="" xmlns:a16="http://schemas.microsoft.com/office/drawing/2014/main" id="{66459BBB-CD22-496D-8C16-95843EBED264}"/>
                  </a:ext>
                </a:extLst>
              </p:cNvPr>
              <p:cNvPicPr>
                <a:picLocks noChangeAspect="1"/>
              </p:cNvPicPr>
              <p:nvPr/>
            </p:nvPicPr>
            <p:blipFill>
              <a:blip r:embed="rId6"/>
              <a:stretch>
                <a:fillRect/>
              </a:stretch>
            </p:blipFill>
            <p:spPr>
              <a:xfrm>
                <a:off x="8535338" y="3097458"/>
                <a:ext cx="869695" cy="881291"/>
              </a:xfrm>
              <a:prstGeom prst="rect">
                <a:avLst/>
              </a:prstGeom>
            </p:spPr>
          </p:pic>
        </p:grpSp>
        <p:sp>
          <p:nvSpPr>
            <p:cNvPr id="29" name="TextBox 28">
              <a:extLst>
                <a:ext uri="{FF2B5EF4-FFF2-40B4-BE49-F238E27FC236}">
                  <a16:creationId xmlns="" xmlns:a16="http://schemas.microsoft.com/office/drawing/2014/main" id="{B0A035EF-F4BF-4B49-9926-86229D0F42FA}"/>
                </a:ext>
              </a:extLst>
            </p:cNvPr>
            <p:cNvSpPr txBox="1"/>
            <p:nvPr/>
          </p:nvSpPr>
          <p:spPr>
            <a:xfrm>
              <a:off x="9340963" y="3226183"/>
              <a:ext cx="1053370" cy="584775"/>
            </a:xfrm>
            <a:prstGeom prst="rect">
              <a:avLst/>
            </a:prstGeom>
            <a:noFill/>
          </p:spPr>
          <p:txBody>
            <a:bodyPr wrap="square" rtlCol="1">
              <a:spAutoFit/>
            </a:bodyPr>
            <a:lstStyle/>
            <a:p>
              <a:r>
                <a:rPr lang="en-US" sz="3200" dirty="0"/>
                <a:t>+ 1*</a:t>
              </a:r>
              <a:endParaRPr lang="he-IL" sz="3200" dirty="0"/>
            </a:p>
          </p:txBody>
        </p:sp>
        <p:grpSp>
          <p:nvGrpSpPr>
            <p:cNvPr id="34" name="Group 33">
              <a:extLst>
                <a:ext uri="{FF2B5EF4-FFF2-40B4-BE49-F238E27FC236}">
                  <a16:creationId xmlns="" xmlns:a16="http://schemas.microsoft.com/office/drawing/2014/main" id="{E5B5A5B9-1000-4BD7-8275-19E337D37C8F}"/>
                </a:ext>
              </a:extLst>
            </p:cNvPr>
            <p:cNvGrpSpPr/>
            <p:nvPr/>
          </p:nvGrpSpPr>
          <p:grpSpPr>
            <a:xfrm>
              <a:off x="10277437" y="3077195"/>
              <a:ext cx="901554" cy="901554"/>
              <a:chOff x="10277437" y="3077195"/>
              <a:chExt cx="901554" cy="901554"/>
            </a:xfrm>
          </p:grpSpPr>
          <p:sp>
            <p:nvSpPr>
              <p:cNvPr id="31" name="Rectangle 30">
                <a:extLst>
                  <a:ext uri="{FF2B5EF4-FFF2-40B4-BE49-F238E27FC236}">
                    <a16:creationId xmlns="" xmlns:a16="http://schemas.microsoft.com/office/drawing/2014/main" id="{CF15AA81-1CD0-423E-A646-F777592F8985}"/>
                  </a:ext>
                </a:extLst>
              </p:cNvPr>
              <p:cNvSpPr/>
              <p:nvPr/>
            </p:nvSpPr>
            <p:spPr>
              <a:xfrm>
                <a:off x="10277437" y="3077195"/>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3" name="Picture 32">
                <a:extLst>
                  <a:ext uri="{FF2B5EF4-FFF2-40B4-BE49-F238E27FC236}">
                    <a16:creationId xmlns="" xmlns:a16="http://schemas.microsoft.com/office/drawing/2014/main" id="{22D47114-5BDE-4626-88EA-D07055151411}"/>
                  </a:ext>
                </a:extLst>
              </p:cNvPr>
              <p:cNvPicPr>
                <a:picLocks noChangeAspect="1"/>
              </p:cNvPicPr>
              <p:nvPr/>
            </p:nvPicPr>
            <p:blipFill>
              <a:blip r:embed="rId7"/>
              <a:stretch>
                <a:fillRect/>
              </a:stretch>
            </p:blipFill>
            <p:spPr>
              <a:xfrm>
                <a:off x="10306990" y="3094559"/>
                <a:ext cx="848689" cy="883095"/>
              </a:xfrm>
              <a:prstGeom prst="rect">
                <a:avLst/>
              </a:prstGeom>
            </p:spPr>
          </p:pic>
        </p:grpSp>
        <p:sp>
          <p:nvSpPr>
            <p:cNvPr id="35" name="TextBox 34">
              <a:extLst>
                <a:ext uri="{FF2B5EF4-FFF2-40B4-BE49-F238E27FC236}">
                  <a16:creationId xmlns="" xmlns:a16="http://schemas.microsoft.com/office/drawing/2014/main" id="{AB74E58B-4426-4BB9-AB8A-8189F95032A5}"/>
                </a:ext>
              </a:extLst>
            </p:cNvPr>
            <p:cNvSpPr txBox="1"/>
            <p:nvPr/>
          </p:nvSpPr>
          <p:spPr>
            <a:xfrm>
              <a:off x="2290194" y="4434189"/>
              <a:ext cx="1053370" cy="584775"/>
            </a:xfrm>
            <a:prstGeom prst="rect">
              <a:avLst/>
            </a:prstGeom>
            <a:noFill/>
          </p:spPr>
          <p:txBody>
            <a:bodyPr wrap="square" rtlCol="1">
              <a:spAutoFit/>
            </a:bodyPr>
            <a:lstStyle/>
            <a:p>
              <a:r>
                <a:rPr lang="en-US" sz="3200" dirty="0"/>
                <a:t>+ 1*</a:t>
              </a:r>
              <a:endParaRPr lang="he-IL" sz="3200" dirty="0"/>
            </a:p>
          </p:txBody>
        </p:sp>
        <p:sp>
          <p:nvSpPr>
            <p:cNvPr id="36" name="Rectangle 35">
              <a:extLst>
                <a:ext uri="{FF2B5EF4-FFF2-40B4-BE49-F238E27FC236}">
                  <a16:creationId xmlns="" xmlns:a16="http://schemas.microsoft.com/office/drawing/2014/main" id="{11E10BD5-7C49-406C-A475-1420CBD58BEB}"/>
                </a:ext>
              </a:extLst>
            </p:cNvPr>
            <p:cNvSpPr/>
            <p:nvPr/>
          </p:nvSpPr>
          <p:spPr>
            <a:xfrm>
              <a:off x="3187830" y="4238904"/>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7" name="Picture 36">
              <a:extLst>
                <a:ext uri="{FF2B5EF4-FFF2-40B4-BE49-F238E27FC236}">
                  <a16:creationId xmlns="" xmlns:a16="http://schemas.microsoft.com/office/drawing/2014/main" id="{0CB3F844-31E5-4B1B-9211-5ABF54446A07}"/>
                </a:ext>
              </a:extLst>
            </p:cNvPr>
            <p:cNvPicPr>
              <a:picLocks noChangeAspect="1"/>
            </p:cNvPicPr>
            <p:nvPr/>
          </p:nvPicPr>
          <p:blipFill rotWithShape="1">
            <a:blip r:embed="rId8"/>
            <a:srcRect r="2091"/>
            <a:stretch/>
          </p:blipFill>
          <p:spPr>
            <a:xfrm>
              <a:off x="3212463" y="4256613"/>
              <a:ext cx="861946" cy="868775"/>
            </a:xfrm>
            <a:prstGeom prst="rect">
              <a:avLst/>
            </a:prstGeom>
          </p:spPr>
        </p:pic>
        <p:sp>
          <p:nvSpPr>
            <p:cNvPr id="38" name="TextBox 37">
              <a:extLst>
                <a:ext uri="{FF2B5EF4-FFF2-40B4-BE49-F238E27FC236}">
                  <a16:creationId xmlns="" xmlns:a16="http://schemas.microsoft.com/office/drawing/2014/main" id="{8D21B2F2-5E0F-4901-8FC2-BB9FD32B9EDD}"/>
                </a:ext>
              </a:extLst>
            </p:cNvPr>
            <p:cNvSpPr txBox="1"/>
            <p:nvPr/>
          </p:nvSpPr>
          <p:spPr>
            <a:xfrm>
              <a:off x="4088800" y="4433538"/>
              <a:ext cx="1053370" cy="584775"/>
            </a:xfrm>
            <a:prstGeom prst="rect">
              <a:avLst/>
            </a:prstGeom>
            <a:noFill/>
          </p:spPr>
          <p:txBody>
            <a:bodyPr wrap="square" rtlCol="1">
              <a:spAutoFit/>
            </a:bodyPr>
            <a:lstStyle/>
            <a:p>
              <a:r>
                <a:rPr lang="en-US" sz="3200" dirty="0"/>
                <a:t>+ 1*</a:t>
              </a:r>
              <a:endParaRPr lang="he-IL" sz="3200" dirty="0"/>
            </a:p>
          </p:txBody>
        </p:sp>
        <p:sp>
          <p:nvSpPr>
            <p:cNvPr id="41" name="Rectangle 40">
              <a:extLst>
                <a:ext uri="{FF2B5EF4-FFF2-40B4-BE49-F238E27FC236}">
                  <a16:creationId xmlns="" xmlns:a16="http://schemas.microsoft.com/office/drawing/2014/main" id="{EE64EC58-8DA8-4EF0-965A-528D402E8D3F}"/>
                </a:ext>
              </a:extLst>
            </p:cNvPr>
            <p:cNvSpPr/>
            <p:nvPr/>
          </p:nvSpPr>
          <p:spPr>
            <a:xfrm>
              <a:off x="5025179" y="4223834"/>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3" name="Picture 42">
              <a:extLst>
                <a:ext uri="{FF2B5EF4-FFF2-40B4-BE49-F238E27FC236}">
                  <a16:creationId xmlns="" xmlns:a16="http://schemas.microsoft.com/office/drawing/2014/main" id="{6DD05A1D-9B9B-4430-AB83-10C4A4D4DB64}"/>
                </a:ext>
              </a:extLst>
            </p:cNvPr>
            <p:cNvPicPr>
              <a:picLocks noChangeAspect="1"/>
            </p:cNvPicPr>
            <p:nvPr/>
          </p:nvPicPr>
          <p:blipFill rotWithShape="1">
            <a:blip r:embed="rId9"/>
            <a:srcRect r="2922"/>
            <a:stretch/>
          </p:blipFill>
          <p:spPr>
            <a:xfrm>
              <a:off x="5062537" y="4249153"/>
              <a:ext cx="836006" cy="849986"/>
            </a:xfrm>
            <a:prstGeom prst="rect">
              <a:avLst/>
            </a:prstGeom>
          </p:spPr>
        </p:pic>
        <p:sp>
          <p:nvSpPr>
            <p:cNvPr id="44" name="TextBox 43">
              <a:extLst>
                <a:ext uri="{FF2B5EF4-FFF2-40B4-BE49-F238E27FC236}">
                  <a16:creationId xmlns="" xmlns:a16="http://schemas.microsoft.com/office/drawing/2014/main" id="{B7C5FA5D-A4C9-4396-BB2F-06E5B3D1C550}"/>
                </a:ext>
              </a:extLst>
            </p:cNvPr>
            <p:cNvSpPr txBox="1"/>
            <p:nvPr/>
          </p:nvSpPr>
          <p:spPr>
            <a:xfrm>
              <a:off x="5884164" y="4433538"/>
              <a:ext cx="1354836" cy="584775"/>
            </a:xfrm>
            <a:prstGeom prst="rect">
              <a:avLst/>
            </a:prstGeom>
            <a:noFill/>
          </p:spPr>
          <p:txBody>
            <a:bodyPr wrap="square" rtlCol="1">
              <a:spAutoFit/>
            </a:bodyPr>
            <a:lstStyle/>
            <a:p>
              <a:r>
                <a:rPr lang="en-US" sz="3200" dirty="0"/>
                <a:t>+ 0.8*</a:t>
              </a:r>
              <a:endParaRPr lang="he-IL" sz="3200" dirty="0"/>
            </a:p>
          </p:txBody>
        </p:sp>
        <p:sp>
          <p:nvSpPr>
            <p:cNvPr id="47" name="Rectangle 46">
              <a:extLst>
                <a:ext uri="{FF2B5EF4-FFF2-40B4-BE49-F238E27FC236}">
                  <a16:creationId xmlns="" xmlns:a16="http://schemas.microsoft.com/office/drawing/2014/main" id="{6A4BE47F-7B01-4D8B-A14C-B833210928A3}"/>
                </a:ext>
              </a:extLst>
            </p:cNvPr>
            <p:cNvSpPr/>
            <p:nvPr/>
          </p:nvSpPr>
          <p:spPr>
            <a:xfrm>
              <a:off x="7086007" y="4223369"/>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9" name="Picture 48">
              <a:extLst>
                <a:ext uri="{FF2B5EF4-FFF2-40B4-BE49-F238E27FC236}">
                  <a16:creationId xmlns="" xmlns:a16="http://schemas.microsoft.com/office/drawing/2014/main" id="{D4E94C26-E826-46AF-9D11-860998FFAFF7}"/>
                </a:ext>
              </a:extLst>
            </p:cNvPr>
            <p:cNvPicPr>
              <a:picLocks noChangeAspect="1"/>
            </p:cNvPicPr>
            <p:nvPr/>
          </p:nvPicPr>
          <p:blipFill rotWithShape="1">
            <a:blip r:embed="rId10"/>
            <a:srcRect b="2656"/>
            <a:stretch/>
          </p:blipFill>
          <p:spPr>
            <a:xfrm>
              <a:off x="7108159" y="4246106"/>
              <a:ext cx="857250" cy="853033"/>
            </a:xfrm>
            <a:prstGeom prst="rect">
              <a:avLst/>
            </a:prstGeom>
          </p:spPr>
        </p:pic>
        <p:sp>
          <p:nvSpPr>
            <p:cNvPr id="50" name="TextBox 49">
              <a:extLst>
                <a:ext uri="{FF2B5EF4-FFF2-40B4-BE49-F238E27FC236}">
                  <a16:creationId xmlns="" xmlns:a16="http://schemas.microsoft.com/office/drawing/2014/main" id="{5C362D50-5F97-4712-825B-15E426644564}"/>
                </a:ext>
              </a:extLst>
            </p:cNvPr>
            <p:cNvSpPr txBox="1"/>
            <p:nvPr/>
          </p:nvSpPr>
          <p:spPr>
            <a:xfrm>
              <a:off x="7892781" y="4435920"/>
              <a:ext cx="1354836" cy="584775"/>
            </a:xfrm>
            <a:prstGeom prst="rect">
              <a:avLst/>
            </a:prstGeom>
            <a:noFill/>
          </p:spPr>
          <p:txBody>
            <a:bodyPr wrap="square" rtlCol="1">
              <a:spAutoFit/>
            </a:bodyPr>
            <a:lstStyle/>
            <a:p>
              <a:r>
                <a:rPr lang="en-US" sz="3200" dirty="0"/>
                <a:t>+ 0.8*</a:t>
              </a:r>
              <a:endParaRPr lang="he-IL" sz="3200" dirty="0"/>
            </a:p>
          </p:txBody>
        </p:sp>
        <p:sp>
          <p:nvSpPr>
            <p:cNvPr id="53" name="Rectangle 52">
              <a:extLst>
                <a:ext uri="{FF2B5EF4-FFF2-40B4-BE49-F238E27FC236}">
                  <a16:creationId xmlns="" xmlns:a16="http://schemas.microsoft.com/office/drawing/2014/main" id="{449F160B-7570-4AA8-8095-84F17AE83504}"/>
                </a:ext>
              </a:extLst>
            </p:cNvPr>
            <p:cNvSpPr/>
            <p:nvPr/>
          </p:nvSpPr>
          <p:spPr>
            <a:xfrm>
              <a:off x="9120843" y="4221845"/>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55" name="Picture 54">
              <a:extLst>
                <a:ext uri="{FF2B5EF4-FFF2-40B4-BE49-F238E27FC236}">
                  <a16:creationId xmlns="" xmlns:a16="http://schemas.microsoft.com/office/drawing/2014/main" id="{59A7E83C-0430-4303-B4B8-DD93161A3F8C}"/>
                </a:ext>
              </a:extLst>
            </p:cNvPr>
            <p:cNvPicPr>
              <a:picLocks noChangeAspect="1"/>
            </p:cNvPicPr>
            <p:nvPr/>
          </p:nvPicPr>
          <p:blipFill>
            <a:blip r:embed="rId11"/>
            <a:stretch>
              <a:fillRect/>
            </a:stretch>
          </p:blipFill>
          <p:spPr>
            <a:xfrm>
              <a:off x="9147636" y="4237085"/>
              <a:ext cx="862054" cy="862054"/>
            </a:xfrm>
            <a:prstGeom prst="rect">
              <a:avLst/>
            </a:prstGeom>
          </p:spPr>
        </p:pic>
      </p:grpSp>
    </p:spTree>
    <p:extLst>
      <p:ext uri="{BB962C8B-B14F-4D97-AF65-F5344CB8AC3E}">
        <p14:creationId xmlns:p14="http://schemas.microsoft.com/office/powerpoint/2010/main" val="10140063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3E6C53-256A-49F2-B0CB-1BF9B697D555}"/>
              </a:ext>
            </a:extLst>
          </p:cNvPr>
          <p:cNvSpPr>
            <a:spLocks noGrp="1"/>
          </p:cNvSpPr>
          <p:nvPr>
            <p:ph type="title"/>
          </p:nvPr>
        </p:nvSpPr>
        <p:spPr/>
        <p:txBody>
          <a:bodyPr/>
          <a:lstStyle/>
          <a:p>
            <a:r>
              <a:rPr lang="en-US" dirty="0"/>
              <a:t>Sparsely Regulated Autoencoders	</a:t>
            </a:r>
            <a:endParaRPr lang="he-IL" dirty="0"/>
          </a:p>
        </p:txBody>
      </p:sp>
      <p:sp>
        <p:nvSpPr>
          <p:cNvPr id="3" name="Content Placeholder 2">
            <a:extLst>
              <a:ext uri="{FF2B5EF4-FFF2-40B4-BE49-F238E27FC236}">
                <a16:creationId xmlns=""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F4AF748A-9D27-4494-A55E-4FDC928BCAC8}"/>
                  </a:ext>
                </a:extLst>
              </p:cNvPr>
              <p:cNvSpPr txBox="1"/>
              <p:nvPr/>
            </p:nvSpPr>
            <p:spPr>
              <a:xfrm>
                <a:off x="260060" y="1833318"/>
                <a:ext cx="11778142" cy="2921954"/>
              </a:xfrm>
              <a:prstGeom prst="rect">
                <a:avLst/>
              </a:prstGeom>
              <a:noFill/>
            </p:spPr>
            <p:txBody>
              <a:bodyPr wrap="square" rtlCol="1">
                <a:spAutoFit/>
              </a:bodyPr>
              <a:lstStyle/>
              <a:p>
                <a:r>
                  <a:rPr lang="en-US" sz="3200" dirty="0"/>
                  <a:t>Recall:</a:t>
                </a:r>
                <a:endParaRPr lang="he-IL" sz="3200" dirty="0"/>
              </a:p>
              <a:p>
                <a:r>
                  <a:rPr lang="he-IL" sz="3200" dirty="0"/>
                  <a:t> </a:t>
                </a:r>
                <a14:m>
                  <m:oMath xmlns:m="http://schemas.openxmlformats.org/officeDocument/2006/math">
                    <m:sSubSup>
                      <m:sSubSupPr>
                        <m:ctrlPr>
                          <a:rPr lang="he-IL" sz="3200" i="1" dirty="0" smtClean="0">
                            <a:latin typeface="Cambria Math" charset="0"/>
                          </a:rPr>
                        </m:ctrlPr>
                      </m:sSubSupPr>
                      <m:e>
                        <m:r>
                          <a:rPr lang="he-IL" sz="3200" i="1" dirty="0">
                            <a:latin typeface="Cambria Math" panose="02040503050406030204" pitchFamily="18" charset="0"/>
                          </a:rPr>
                          <m:t>𝑎</m:t>
                        </m:r>
                      </m:e>
                      <m:sub>
                        <m:r>
                          <a:rPr lang="he-IL" sz="3200" i="1" dirty="0">
                            <a:latin typeface="Cambria Math" panose="02040503050406030204" pitchFamily="18" charset="0"/>
                          </a:rPr>
                          <m:t>𝑗</m:t>
                        </m:r>
                      </m:sub>
                      <m:sup>
                        <m:d>
                          <m:dPr>
                            <m:ctrlPr>
                              <a:rPr lang="he-IL" sz="3200" i="1" dirty="0">
                                <a:latin typeface="Cambria Math" charset="0"/>
                              </a:rPr>
                            </m:ctrlPr>
                          </m:dPr>
                          <m:e>
                            <m:r>
                              <m:rPr>
                                <m:sty m:val="p"/>
                              </m:rPr>
                              <a:rPr lang="en-US" sz="3200" b="0" i="0" dirty="0" smtClean="0">
                                <a:latin typeface="Cambria Math" panose="02040503050406030204" pitchFamily="18" charset="0"/>
                              </a:rPr>
                              <m:t>Bn</m:t>
                            </m:r>
                          </m:e>
                        </m:d>
                      </m:sup>
                    </m:sSubSup>
                  </m:oMath>
                </a14:m>
                <a:r>
                  <a:rPr lang="he-IL" sz="3200" dirty="0"/>
                  <a:t> </a:t>
                </a:r>
                <a:r>
                  <a:rPr lang="en-US" sz="3200" dirty="0"/>
                  <a:t>is defined to be the activation of the </a:t>
                </a:r>
                <a14:m>
                  <m:oMath xmlns:m="http://schemas.openxmlformats.org/officeDocument/2006/math">
                    <m:r>
                      <a:rPr lang="en-US" sz="3200" i="1" smtClean="0">
                        <a:latin typeface="Cambria Math" panose="02040503050406030204" pitchFamily="18" charset="0"/>
                      </a:rPr>
                      <m:t>𝑗</m:t>
                    </m:r>
                  </m:oMath>
                </a14:m>
                <a:r>
                  <a:rPr lang="en-US" sz="3200" dirty="0" err="1"/>
                  <a:t>th</a:t>
                </a:r>
                <a:r>
                  <a:rPr lang="en-US" sz="3200" dirty="0"/>
                  <a:t> hidden unit (bottleneck) of the autoencoder.</a:t>
                </a:r>
              </a:p>
              <a:p>
                <a:r>
                  <a:rPr lang="en-US" sz="3200" dirty="0"/>
                  <a:t>Let </a:t>
                </a:r>
                <a14:m>
                  <m:oMath xmlns:m="http://schemas.openxmlformats.org/officeDocument/2006/math">
                    <m:sSubSup>
                      <m:sSubSupPr>
                        <m:ctrlPr>
                          <a:rPr lang="en-US" sz="3200" i="1" smtClean="0">
                            <a:latin typeface="Cambria Math" charset="0"/>
                          </a:rPr>
                        </m:ctrlPr>
                      </m:sSubSupPr>
                      <m:e>
                        <m:r>
                          <a:rPr lang="en-US" sz="3200" i="1" smtClean="0">
                            <a:latin typeface="Cambria Math" panose="02040503050406030204" pitchFamily="18" charset="0"/>
                          </a:rPr>
                          <m:t>𝑎</m:t>
                        </m:r>
                      </m:e>
                      <m:sub>
                        <m:r>
                          <a:rPr lang="en-US" sz="3200" i="1" smtClean="0">
                            <a:latin typeface="Cambria Math" panose="02040503050406030204" pitchFamily="18" charset="0"/>
                          </a:rPr>
                          <m:t>𝑗</m:t>
                        </m:r>
                      </m:sub>
                      <m:sup>
                        <m:d>
                          <m:dPr>
                            <m:ctrlPr>
                              <a:rPr lang="en-US" sz="3200" i="1" smtClean="0">
                                <a:latin typeface="Cambria Math" charset="0"/>
                              </a:rPr>
                            </m:ctrlPr>
                          </m:dPr>
                          <m:e>
                            <m:r>
                              <m:rPr>
                                <m:sty m:val="p"/>
                              </m:rPr>
                              <a:rPr lang="en-US" sz="3200" b="0" i="0" smtClean="0">
                                <a:latin typeface="Cambria Math" panose="02040503050406030204" pitchFamily="18" charset="0"/>
                              </a:rPr>
                              <m:t>Bn</m:t>
                            </m:r>
                          </m:e>
                        </m:d>
                      </m:sup>
                    </m:sSubSup>
                    <m:d>
                      <m:dPr>
                        <m:ctrlPr>
                          <a:rPr lang="en-US" sz="3200" i="1" smtClean="0">
                            <a:latin typeface="Cambria Math" charset="0"/>
                          </a:rPr>
                        </m:ctrlPr>
                      </m:dPr>
                      <m:e>
                        <m:r>
                          <a:rPr lang="en-US" sz="3200" i="1" smtClean="0">
                            <a:latin typeface="Cambria Math" panose="02040503050406030204" pitchFamily="18" charset="0"/>
                          </a:rPr>
                          <m:t>𝑥</m:t>
                        </m:r>
                      </m:e>
                    </m:d>
                  </m:oMath>
                </a14:m>
                <a:r>
                  <a:rPr lang="en-US" sz="3200" dirty="0"/>
                  <a:t> be the activation of this specific node on a given input </a:t>
                </a:r>
                <a14:m>
                  <m:oMath xmlns:m="http://schemas.openxmlformats.org/officeDocument/2006/math">
                    <m:r>
                      <a:rPr lang="en-US" sz="3200" i="1" smtClean="0">
                        <a:latin typeface="Cambria Math" panose="02040503050406030204" pitchFamily="18" charset="0"/>
                      </a:rPr>
                      <m:t>𝑥</m:t>
                    </m:r>
                  </m:oMath>
                </a14:m>
                <a:r>
                  <a:rPr lang="en-US" sz="3200" dirty="0"/>
                  <a:t>.</a:t>
                </a:r>
              </a:p>
              <a:p>
                <a:endParaRPr lang="en-US" sz="3200" dirty="0"/>
              </a:p>
            </p:txBody>
          </p:sp>
        </mc:Choice>
        <mc:Fallback xmlns="">
          <p:sp>
            <p:nvSpPr>
              <p:cNvPr id="4" name="TextBox 3">
                <a:extLst>
                  <a:ext uri="{FF2B5EF4-FFF2-40B4-BE49-F238E27FC236}">
                    <a16:creationId xmlns:a16="http://schemas.microsoft.com/office/drawing/2014/main" id="{F4AF748A-9D27-4494-A55E-4FDC928BCAC8}"/>
                  </a:ext>
                </a:extLst>
              </p:cNvPr>
              <p:cNvSpPr txBox="1">
                <a:spLocks noRot="1" noChangeAspect="1" noMove="1" noResize="1" noEditPoints="1" noAdjustHandles="1" noChangeArrowheads="1" noChangeShapeType="1" noTextEdit="1"/>
              </p:cNvSpPr>
              <p:nvPr/>
            </p:nvSpPr>
            <p:spPr>
              <a:xfrm>
                <a:off x="260060" y="1833318"/>
                <a:ext cx="11778142" cy="2921954"/>
              </a:xfrm>
              <a:prstGeom prst="rect">
                <a:avLst/>
              </a:prstGeom>
              <a:blipFill>
                <a:blip r:embed="rId2"/>
                <a:stretch>
                  <a:fillRect l="-1398" t="-3340" r="-1242"/>
                </a:stretch>
              </a:blipFill>
            </p:spPr>
            <p:txBody>
              <a:bodyPr/>
              <a:lstStyle/>
              <a:p>
                <a:r>
                  <a:rPr lang="he-IL">
                    <a:noFill/>
                  </a:rPr>
                  <a:t> </a:t>
                </a:r>
              </a:p>
            </p:txBody>
          </p:sp>
        </mc:Fallback>
      </mc:AlternateContent>
    </p:spTree>
    <p:extLst>
      <p:ext uri="{BB962C8B-B14F-4D97-AF65-F5344CB8AC3E}">
        <p14:creationId xmlns:p14="http://schemas.microsoft.com/office/powerpoint/2010/main" val="10803187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3E6C53-256A-49F2-B0CB-1BF9B697D555}"/>
              </a:ext>
            </a:extLst>
          </p:cNvPr>
          <p:cNvSpPr>
            <a:spLocks noGrp="1"/>
          </p:cNvSpPr>
          <p:nvPr>
            <p:ph type="title"/>
          </p:nvPr>
        </p:nvSpPr>
        <p:spPr/>
        <p:txBody>
          <a:bodyPr/>
          <a:lstStyle/>
          <a:p>
            <a:r>
              <a:rPr lang="en-US" dirty="0"/>
              <a:t>Sparsely Regulated Autoencoders	</a:t>
            </a:r>
            <a:endParaRPr lang="he-IL" dirty="0"/>
          </a:p>
        </p:txBody>
      </p:sp>
      <p:sp>
        <p:nvSpPr>
          <p:cNvPr id="3" name="Content Placeholder 2">
            <a:extLst>
              <a:ext uri="{FF2B5EF4-FFF2-40B4-BE49-F238E27FC236}">
                <a16:creationId xmlns=""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F4AF748A-9D27-4494-A55E-4FDC928BCAC8}"/>
                  </a:ext>
                </a:extLst>
              </p:cNvPr>
              <p:cNvSpPr txBox="1"/>
              <p:nvPr/>
            </p:nvSpPr>
            <p:spPr>
              <a:xfrm>
                <a:off x="381909" y="1833318"/>
                <a:ext cx="11194898" cy="4901726"/>
              </a:xfrm>
              <a:prstGeom prst="rect">
                <a:avLst/>
              </a:prstGeom>
              <a:noFill/>
            </p:spPr>
            <p:txBody>
              <a:bodyPr wrap="square" rtlCol="1">
                <a:spAutoFit/>
              </a:bodyPr>
              <a:lstStyle/>
              <a:p>
                <a:r>
                  <a:rPr lang="en-US" sz="2800" dirty="0"/>
                  <a:t>Further let, </a:t>
                </a:r>
              </a:p>
              <a:p>
                <a:r>
                  <a:rPr lang="en-US" sz="2800" dirty="0"/>
                  <a:t>							</a:t>
                </a:r>
                <a14:m>
                  <m:oMath xmlns:m="http://schemas.openxmlformats.org/officeDocument/2006/math">
                    <m:sSub>
                      <m:sSubPr>
                        <m:ctrlPr>
                          <a:rPr lang="en-US" sz="2800" i="1">
                            <a:latin typeface="Cambria Math" charset="0"/>
                          </a:rPr>
                        </m:ctrlPr>
                      </m:sSubPr>
                      <m:e>
                        <m:acc>
                          <m:accPr>
                            <m:chr m:val="̂"/>
                            <m:ctrlPr>
                              <a:rPr lang="en-US" sz="2800" i="1">
                                <a:latin typeface="Cambria Math" charset="0"/>
                              </a:rPr>
                            </m:ctrlPr>
                          </m:accPr>
                          <m:e>
                            <m:r>
                              <a:rPr lang="en-US" sz="2800" i="1">
                                <a:latin typeface="Cambria Math" panose="02040503050406030204" pitchFamily="18" charset="0"/>
                              </a:rPr>
                              <m:t>𝜌</m:t>
                            </m:r>
                          </m:e>
                        </m:acc>
                      </m:e>
                      <m:sub>
                        <m:r>
                          <a:rPr lang="en-US" sz="2800" i="1">
                            <a:latin typeface="Cambria Math" panose="02040503050406030204" pitchFamily="18" charset="0"/>
                          </a:rPr>
                          <m:t>𝑗</m:t>
                        </m:r>
                      </m:sub>
                    </m:sSub>
                    <m:r>
                      <a:rPr lang="en-US" sz="2800">
                        <a:latin typeface="Cambria Math" panose="02040503050406030204" pitchFamily="18" charset="0"/>
                      </a:rPr>
                      <m:t>=</m:t>
                    </m:r>
                    <m:f>
                      <m:fPr>
                        <m:ctrlPr>
                          <a:rPr lang="en-US" sz="2800" i="1">
                            <a:latin typeface="Cambria Math" charset="0"/>
                          </a:rPr>
                        </m:ctrlPr>
                      </m:fPr>
                      <m:num>
                        <m:r>
                          <a:rPr lang="en-US" sz="2800">
                            <a:latin typeface="Cambria Math" panose="02040503050406030204" pitchFamily="18" charset="0"/>
                          </a:rPr>
                          <m:t>1</m:t>
                        </m:r>
                      </m:num>
                      <m:den>
                        <m:r>
                          <a:rPr lang="en-US" sz="2800" i="1">
                            <a:latin typeface="Cambria Math" panose="02040503050406030204" pitchFamily="18" charset="0"/>
                          </a:rPr>
                          <m:t>𝑚</m:t>
                        </m:r>
                      </m:den>
                    </m:f>
                    <m:nary>
                      <m:naryPr>
                        <m:chr m:val="∑"/>
                        <m:limLoc m:val="undOvr"/>
                        <m:grow m:val="on"/>
                        <m:ctrlPr>
                          <a:rPr lang="en-US" sz="2800" i="1">
                            <a:latin typeface="Cambria Math" charset="0"/>
                          </a:rPr>
                        </m:ctrlPr>
                      </m:naryPr>
                      <m:sub>
                        <m:r>
                          <a:rPr lang="en-US" sz="2800" i="1">
                            <a:latin typeface="Cambria Math" panose="02040503050406030204" pitchFamily="18" charset="0"/>
                          </a:rPr>
                          <m:t>𝑖</m:t>
                        </m:r>
                        <m:r>
                          <a:rPr lang="en-US" sz="2800">
                            <a:latin typeface="Cambria Math" panose="02040503050406030204" pitchFamily="18" charset="0"/>
                          </a:rPr>
                          <m:t>=1</m:t>
                        </m:r>
                      </m:sub>
                      <m:sup>
                        <m:r>
                          <a:rPr lang="en-US" sz="2800" i="1">
                            <a:latin typeface="Cambria Math" panose="02040503050406030204" pitchFamily="18" charset="0"/>
                          </a:rPr>
                          <m:t>𝑚</m:t>
                        </m:r>
                      </m:sup>
                      <m:e>
                        <m:d>
                          <m:dPr>
                            <m:begChr m:val="["/>
                            <m:endChr m:val="]"/>
                            <m:ctrlPr>
                              <a:rPr lang="en-US" sz="2800" i="1">
                                <a:latin typeface="Cambria Math" charset="0"/>
                              </a:rPr>
                            </m:ctrlPr>
                          </m:dPr>
                          <m:e>
                            <m:sSubSup>
                              <m:sSubSupPr>
                                <m:ctrlPr>
                                  <a:rPr lang="en-US" sz="2800" i="1">
                                    <a:latin typeface="Cambria Math" charset="0"/>
                                  </a:rPr>
                                </m:ctrlPr>
                              </m:sSubSupPr>
                              <m:e>
                                <m:r>
                                  <a:rPr lang="en-US" sz="2800" i="1">
                                    <a:latin typeface="Cambria Math" panose="02040503050406030204" pitchFamily="18" charset="0"/>
                                  </a:rPr>
                                  <m:t>𝑎</m:t>
                                </m:r>
                              </m:e>
                              <m:sub>
                                <m:r>
                                  <a:rPr lang="en-US" sz="2800" i="1">
                                    <a:latin typeface="Cambria Math" panose="02040503050406030204" pitchFamily="18" charset="0"/>
                                  </a:rPr>
                                  <m:t>𝑗</m:t>
                                </m:r>
                              </m:sub>
                              <m:sup>
                                <m:d>
                                  <m:dPr>
                                    <m:ctrlPr>
                                      <a:rPr lang="en-US" sz="2800" i="1">
                                        <a:latin typeface="Cambria Math" charset="0"/>
                                      </a:rPr>
                                    </m:ctrlPr>
                                  </m:dPr>
                                  <m:e>
                                    <m:r>
                                      <m:rPr>
                                        <m:sty m:val="p"/>
                                      </m:rPr>
                                      <a:rPr lang="en-US" sz="2800" b="0" i="0" smtClean="0">
                                        <a:latin typeface="Cambria Math" panose="02040503050406030204" pitchFamily="18" charset="0"/>
                                      </a:rPr>
                                      <m:t>Bn</m:t>
                                    </m:r>
                                  </m:e>
                                </m:d>
                              </m:sup>
                            </m:sSubSup>
                            <m:d>
                              <m:dPr>
                                <m:ctrlPr>
                                  <a:rPr lang="en-US" sz="2800" i="1">
                                    <a:latin typeface="Cambria Math" charset="0"/>
                                  </a:rPr>
                                </m:ctrlPr>
                              </m:dPr>
                              <m:e>
                                <m:sSup>
                                  <m:sSupPr>
                                    <m:ctrlPr>
                                      <a:rPr lang="en-US" sz="2800" i="1">
                                        <a:latin typeface="Cambria Math" charset="0"/>
                                      </a:rPr>
                                    </m:ctrlPr>
                                  </m:sSupPr>
                                  <m:e>
                                    <m:r>
                                      <a:rPr lang="en-US" sz="2800" i="1">
                                        <a:latin typeface="Cambria Math" panose="02040503050406030204" pitchFamily="18" charset="0"/>
                                      </a:rPr>
                                      <m:t>𝑥</m:t>
                                    </m:r>
                                  </m:e>
                                  <m:sup>
                                    <m:d>
                                      <m:dPr>
                                        <m:ctrlPr>
                                          <a:rPr lang="en-US" sz="2800" i="1">
                                            <a:latin typeface="Cambria Math" charset="0"/>
                                          </a:rPr>
                                        </m:ctrlPr>
                                      </m:dPr>
                                      <m:e>
                                        <m:r>
                                          <a:rPr lang="en-US" sz="2800" i="1">
                                            <a:latin typeface="Cambria Math" panose="02040503050406030204" pitchFamily="18" charset="0"/>
                                          </a:rPr>
                                          <m:t>𝑖</m:t>
                                        </m:r>
                                      </m:e>
                                    </m:d>
                                  </m:sup>
                                </m:sSup>
                              </m:e>
                            </m:d>
                          </m:e>
                        </m:d>
                      </m:e>
                    </m:nary>
                  </m:oMath>
                </a14:m>
                <a:r>
                  <a:rPr lang="en-US" sz="2800" dirty="0"/>
                  <a:t> </a:t>
                </a:r>
              </a:p>
              <a:p>
                <a:endParaRPr lang="en-US" sz="2800" dirty="0"/>
              </a:p>
              <a:p>
                <a:r>
                  <a:rPr lang="en-US" sz="2800" dirty="0"/>
                  <a:t>be the average activation of hidden unit </a:t>
                </a:r>
                <a14:m>
                  <m:oMath xmlns:m="http://schemas.openxmlformats.org/officeDocument/2006/math">
                    <m:r>
                      <a:rPr lang="en-US" sz="2800" i="1">
                        <a:latin typeface="Cambria Math" panose="02040503050406030204" pitchFamily="18" charset="0"/>
                      </a:rPr>
                      <m:t>𝑗</m:t>
                    </m:r>
                  </m:oMath>
                </a14:m>
                <a:r>
                  <a:rPr lang="en-US" sz="2800" dirty="0"/>
                  <a:t> (over the training set).</a:t>
                </a:r>
              </a:p>
              <a:p>
                <a:endParaRPr lang="en-US" sz="2800" dirty="0"/>
              </a:p>
              <a:p>
                <a:r>
                  <a:rPr lang="en-US" sz="2800" dirty="0"/>
                  <a:t>Thus we would like to force the constraint:	</a:t>
                </a:r>
                <a:endParaRPr lang="he-IL" sz="2800" dirty="0"/>
              </a:p>
              <a:p>
                <a:pPr/>
                <a14:m>
                  <m:oMathPara xmlns:m="http://schemas.openxmlformats.org/officeDocument/2006/math">
                    <m:oMathParaPr>
                      <m:jc m:val="centerGroup"/>
                    </m:oMathParaPr>
                    <m:oMath xmlns:m="http://schemas.openxmlformats.org/officeDocument/2006/math">
                      <m:sSub>
                        <m:sSubPr>
                          <m:ctrlPr>
                            <a:rPr lang="he-IL" sz="2800" i="1" dirty="0">
                              <a:latin typeface="Cambria Math" charset="0"/>
                            </a:rPr>
                          </m:ctrlPr>
                        </m:sSubPr>
                        <m:e>
                          <m:acc>
                            <m:accPr>
                              <m:chr m:val="̂"/>
                              <m:ctrlPr>
                                <a:rPr lang="he-IL" sz="2800" i="1" dirty="0">
                                  <a:latin typeface="Cambria Math" charset="0"/>
                                </a:rPr>
                              </m:ctrlPr>
                            </m:accPr>
                            <m:e>
                              <m:r>
                                <a:rPr lang="he-IL" sz="2800" i="1" dirty="0">
                                  <a:latin typeface="Cambria Math" panose="02040503050406030204" pitchFamily="18" charset="0"/>
                                </a:rPr>
                                <m:t>𝜌</m:t>
                              </m:r>
                            </m:e>
                          </m:acc>
                        </m:e>
                        <m:sub>
                          <m:r>
                            <a:rPr lang="he-IL" sz="2800" i="1" dirty="0">
                              <a:latin typeface="Cambria Math" panose="02040503050406030204" pitchFamily="18" charset="0"/>
                            </a:rPr>
                            <m:t>𝑗</m:t>
                          </m:r>
                        </m:sub>
                      </m:sSub>
                      <m:r>
                        <a:rPr lang="he-IL" sz="2800" dirty="0">
                          <a:latin typeface="Cambria Math" panose="02040503050406030204" pitchFamily="18" charset="0"/>
                        </a:rPr>
                        <m:t>=</m:t>
                      </m:r>
                      <m:r>
                        <a:rPr lang="he-IL" sz="2800" i="1" dirty="0">
                          <a:latin typeface="Cambria Math" panose="02040503050406030204" pitchFamily="18" charset="0"/>
                        </a:rPr>
                        <m:t>𝜌</m:t>
                      </m:r>
                    </m:oMath>
                  </m:oMathPara>
                </a14:m>
                <a:endParaRPr lang="he-IL" sz="2800" dirty="0"/>
              </a:p>
              <a:p>
                <a:r>
                  <a:rPr lang="he-IL" sz="2800" dirty="0"/>
                  <a:t>	</a:t>
                </a:r>
              </a:p>
              <a:p>
                <a:r>
                  <a:rPr lang="en-US" sz="2800" dirty="0"/>
                  <a:t>where </a:t>
                </a:r>
                <a14:m>
                  <m:oMath xmlns:m="http://schemas.openxmlformats.org/officeDocument/2006/math">
                    <m:r>
                      <a:rPr lang="he-IL" sz="2800" i="1" dirty="0">
                        <a:latin typeface="Cambria Math" panose="02040503050406030204" pitchFamily="18" charset="0"/>
                      </a:rPr>
                      <m:t>𝜌</m:t>
                    </m:r>
                  </m:oMath>
                </a14:m>
                <a:r>
                  <a:rPr lang="he-IL" sz="2800" dirty="0"/>
                  <a:t> </a:t>
                </a:r>
                <a:r>
                  <a:rPr lang="en-US" sz="2800" dirty="0"/>
                  <a:t>is a “sparsity parameter”, typically small. In other words, we want the average activation of each neuron </a:t>
                </a:r>
                <a14:m>
                  <m:oMath xmlns:m="http://schemas.openxmlformats.org/officeDocument/2006/math">
                    <m:r>
                      <a:rPr lang="en-US" sz="2800" i="1">
                        <a:latin typeface="Cambria Math" panose="02040503050406030204" pitchFamily="18" charset="0"/>
                      </a:rPr>
                      <m:t>𝑗</m:t>
                    </m:r>
                  </m:oMath>
                </a14:m>
                <a:r>
                  <a:rPr lang="en-US" sz="2800" dirty="0"/>
                  <a:t> to be close to </a:t>
                </a:r>
                <a14:m>
                  <m:oMath xmlns:m="http://schemas.openxmlformats.org/officeDocument/2006/math">
                    <m:r>
                      <a:rPr lang="he-IL" sz="2800" i="1" dirty="0">
                        <a:latin typeface="Cambria Math" panose="02040503050406030204" pitchFamily="18" charset="0"/>
                      </a:rPr>
                      <m:t>𝜌</m:t>
                    </m:r>
                  </m:oMath>
                </a14:m>
                <a:r>
                  <a:rPr lang="en-US" sz="2800" dirty="0"/>
                  <a:t>.</a:t>
                </a:r>
                <a:endParaRPr lang="he-IL" sz="2800" dirty="0"/>
              </a:p>
            </p:txBody>
          </p:sp>
        </mc:Choice>
        <mc:Fallback xmlns="">
          <p:sp>
            <p:nvSpPr>
              <p:cNvPr id="4" name="TextBox 3">
                <a:extLst>
                  <a:ext uri="{FF2B5EF4-FFF2-40B4-BE49-F238E27FC236}">
                    <a16:creationId xmlns:a16="http://schemas.microsoft.com/office/drawing/2014/main" id="{F4AF748A-9D27-4494-A55E-4FDC928BCAC8}"/>
                  </a:ext>
                </a:extLst>
              </p:cNvPr>
              <p:cNvSpPr txBox="1">
                <a:spLocks noRot="1" noChangeAspect="1" noMove="1" noResize="1" noEditPoints="1" noAdjustHandles="1" noChangeArrowheads="1" noChangeShapeType="1" noTextEdit="1"/>
              </p:cNvSpPr>
              <p:nvPr/>
            </p:nvSpPr>
            <p:spPr>
              <a:xfrm>
                <a:off x="381909" y="1833318"/>
                <a:ext cx="11194898" cy="4901726"/>
              </a:xfrm>
              <a:prstGeom prst="rect">
                <a:avLst/>
              </a:prstGeom>
              <a:blipFill>
                <a:blip r:embed="rId2"/>
                <a:stretch>
                  <a:fillRect l="-1144" t="-1368" b="-1119"/>
                </a:stretch>
              </a:blipFill>
            </p:spPr>
            <p:txBody>
              <a:bodyPr/>
              <a:lstStyle/>
              <a:p>
                <a:r>
                  <a:rPr lang="he-IL">
                    <a:noFill/>
                  </a:rPr>
                  <a:t> </a:t>
                </a:r>
              </a:p>
            </p:txBody>
          </p:sp>
        </mc:Fallback>
      </mc:AlternateContent>
    </p:spTree>
    <p:extLst>
      <p:ext uri="{BB962C8B-B14F-4D97-AF65-F5344CB8AC3E}">
        <p14:creationId xmlns:p14="http://schemas.microsoft.com/office/powerpoint/2010/main" val="2647842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3E6C53-256A-49F2-B0CB-1BF9B697D555}"/>
              </a:ext>
            </a:extLst>
          </p:cNvPr>
          <p:cNvSpPr>
            <a:spLocks noGrp="1"/>
          </p:cNvSpPr>
          <p:nvPr>
            <p:ph type="title"/>
          </p:nvPr>
        </p:nvSpPr>
        <p:spPr/>
        <p:txBody>
          <a:bodyPr/>
          <a:lstStyle/>
          <a:p>
            <a:r>
              <a:rPr lang="en-US" dirty="0"/>
              <a:t>Sparsely Regulated Autoencoders	</a:t>
            </a:r>
            <a:endParaRPr lang="he-IL" dirty="0"/>
          </a:p>
        </p:txBody>
      </p:sp>
      <p:sp>
        <p:nvSpPr>
          <p:cNvPr id="3" name="Content Placeholder 2">
            <a:extLst>
              <a:ext uri="{FF2B5EF4-FFF2-40B4-BE49-F238E27FC236}">
                <a16:creationId xmlns=""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F4AF748A-9D27-4494-A55E-4FDC928BCAC8}"/>
                  </a:ext>
                </a:extLst>
              </p:cNvPr>
              <p:cNvSpPr txBox="1"/>
              <p:nvPr/>
            </p:nvSpPr>
            <p:spPr>
              <a:xfrm>
                <a:off x="914400" y="2030136"/>
                <a:ext cx="10241280" cy="7179658"/>
              </a:xfrm>
              <a:prstGeom prst="rect">
                <a:avLst/>
              </a:prstGeom>
              <a:noFill/>
            </p:spPr>
            <p:txBody>
              <a:bodyPr wrap="square" rtlCol="1">
                <a:spAutoFit/>
              </a:bodyPr>
              <a:lstStyle/>
              <a:p>
                <a:r>
                  <a:rPr lang="en-US" sz="3200" dirty="0"/>
                  <a:t>- We need to penalize </a:t>
                </a:r>
                <a14:m>
                  <m:oMath xmlns:m="http://schemas.openxmlformats.org/officeDocument/2006/math">
                    <m:sSub>
                      <m:sSubPr>
                        <m:ctrlPr>
                          <a:rPr lang="en-US" sz="3200" i="1" smtClean="0">
                            <a:latin typeface="Cambria Math" charset="0"/>
                          </a:rPr>
                        </m:ctrlPr>
                      </m:sSubPr>
                      <m:e>
                        <m:acc>
                          <m:accPr>
                            <m:chr m:val="̂"/>
                            <m:ctrlPr>
                              <a:rPr lang="en-US" sz="3200" i="1" smtClean="0">
                                <a:latin typeface="Cambria Math" charset="0"/>
                              </a:rPr>
                            </m:ctrlPr>
                          </m:accPr>
                          <m:e>
                            <m:r>
                              <a:rPr lang="en-US" sz="3200" i="1" smtClean="0">
                                <a:latin typeface="Cambria Math" panose="02040503050406030204" pitchFamily="18" charset="0"/>
                              </a:rPr>
                              <m:t>𝜌</m:t>
                            </m:r>
                          </m:e>
                        </m:acc>
                      </m:e>
                      <m:sub>
                        <m:r>
                          <a:rPr lang="en-US" sz="3200" i="1" smtClean="0">
                            <a:latin typeface="Cambria Math" panose="02040503050406030204" pitchFamily="18" charset="0"/>
                          </a:rPr>
                          <m:t>𝑗</m:t>
                        </m:r>
                      </m:sub>
                    </m:sSub>
                  </m:oMath>
                </a14:m>
                <a:r>
                  <a:rPr lang="en-US" sz="3200" dirty="0"/>
                  <a:t> for deviating from </a:t>
                </a:r>
                <a14:m>
                  <m:oMath xmlns:m="http://schemas.openxmlformats.org/officeDocument/2006/math">
                    <m:r>
                      <a:rPr lang="he-IL" sz="3200" i="1" dirty="0" smtClean="0">
                        <a:latin typeface="Cambria Math" panose="02040503050406030204" pitchFamily="18" charset="0"/>
                      </a:rPr>
                      <m:t>𝜌</m:t>
                    </m:r>
                  </m:oMath>
                </a14:m>
                <a:r>
                  <a:rPr lang="en-US" sz="3200" dirty="0"/>
                  <a:t>.</a:t>
                </a:r>
              </a:p>
              <a:p>
                <a:r>
                  <a:rPr lang="en-US" sz="3200" dirty="0"/>
                  <a:t>- Many choices of the penalty term will give reasonable results.</a:t>
                </a:r>
              </a:p>
              <a:p>
                <a:endParaRPr lang="en-US" sz="3200" dirty="0"/>
              </a:p>
              <a:p>
                <a:pPr marL="285750" indent="-285750">
                  <a:buFontTx/>
                  <a:buChar char="-"/>
                </a:pPr>
                <a:r>
                  <a:rPr lang="en-US" sz="3200" dirty="0"/>
                  <a:t>For example:</a:t>
                </a:r>
                <a:r>
                  <a:rPr lang="he-IL" sz="3200" dirty="0"/>
                  <a:t>			</a:t>
                </a:r>
                <a14:m>
                  <m:oMath xmlns:m="http://schemas.openxmlformats.org/officeDocument/2006/math">
                    <m:nary>
                      <m:naryPr>
                        <m:chr m:val="∑"/>
                        <m:limLoc m:val="undOvr"/>
                        <m:grow m:val="on"/>
                        <m:ctrlPr>
                          <a:rPr lang="he-IL" sz="3200" i="1" dirty="0" smtClean="0">
                            <a:latin typeface="Cambria Math" charset="0"/>
                          </a:rPr>
                        </m:ctrlPr>
                      </m:naryPr>
                      <m:sub>
                        <m:r>
                          <a:rPr lang="he-IL" sz="3200" i="1" dirty="0">
                            <a:latin typeface="Cambria Math" panose="02040503050406030204" pitchFamily="18" charset="0"/>
                          </a:rPr>
                          <m:t>𝑗</m:t>
                        </m:r>
                        <m:r>
                          <a:rPr lang="he-IL" sz="3200" i="0" dirty="0">
                            <a:latin typeface="Cambria Math" panose="02040503050406030204" pitchFamily="18" charset="0"/>
                          </a:rPr>
                          <m:t>=</m:t>
                        </m:r>
                        <m:r>
                          <a:rPr lang="he-IL" sz="3200" i="0" dirty="0">
                            <a:latin typeface="Cambria Math" panose="02040503050406030204" pitchFamily="18" charset="0"/>
                          </a:rPr>
                          <m:t>1</m:t>
                        </m:r>
                      </m:sub>
                      <m:sup>
                        <m:r>
                          <a:rPr lang="en-US" sz="3200" b="0" i="1" dirty="0" smtClean="0">
                            <a:latin typeface="Cambria Math" panose="02040503050406030204" pitchFamily="18" charset="0"/>
                          </a:rPr>
                          <m:t>𝐵𝑛</m:t>
                        </m:r>
                      </m:sup>
                      <m:e>
                        <m:r>
                          <a:rPr lang="en-US" sz="3200" b="0" i="1" dirty="0" smtClean="0">
                            <a:latin typeface="Cambria Math" panose="02040503050406030204" pitchFamily="18" charset="0"/>
                          </a:rPr>
                          <m:t>𝐾</m:t>
                        </m:r>
                        <m:r>
                          <a:rPr lang="he-IL" sz="3200" i="1" dirty="0">
                            <a:latin typeface="Cambria Math" panose="02040503050406030204" pitchFamily="18" charset="0"/>
                          </a:rPr>
                          <m:t>𝐿</m:t>
                        </m:r>
                        <m:d>
                          <m:dPr>
                            <m:ctrlPr>
                              <a:rPr lang="he-IL" sz="3200" i="1" dirty="0">
                                <a:latin typeface="Cambria Math" charset="0"/>
                              </a:rPr>
                            </m:ctrlPr>
                          </m:dPr>
                          <m:e>
                            <m:d>
                              <m:dPr>
                                <m:begChr m:val=""/>
                                <m:endChr m:val="|"/>
                                <m:ctrlPr>
                                  <a:rPr lang="he-IL" sz="3200" i="1" dirty="0">
                                    <a:latin typeface="Cambria Math" charset="0"/>
                                  </a:rPr>
                                </m:ctrlPr>
                              </m:dPr>
                              <m:e>
                                <m:r>
                                  <a:rPr lang="he-IL" sz="3200" i="1" dirty="0">
                                    <a:latin typeface="Cambria Math" panose="02040503050406030204" pitchFamily="18" charset="0"/>
                                  </a:rPr>
                                  <m:t>𝜌</m:t>
                                </m:r>
                              </m:e>
                            </m:d>
                            <m:sSub>
                              <m:sSubPr>
                                <m:ctrlPr>
                                  <a:rPr lang="he-IL" sz="3200" i="1" dirty="0">
                                    <a:latin typeface="Cambria Math" charset="0"/>
                                  </a:rPr>
                                </m:ctrlPr>
                              </m:sSubPr>
                              <m:e>
                                <m:acc>
                                  <m:accPr>
                                    <m:chr m:val="̂"/>
                                    <m:ctrlPr>
                                      <a:rPr lang="he-IL" sz="3200" i="1" dirty="0">
                                        <a:latin typeface="Cambria Math" charset="0"/>
                                      </a:rPr>
                                    </m:ctrlPr>
                                  </m:accPr>
                                  <m:e>
                                    <m:r>
                                      <a:rPr lang="he-IL" sz="3200" i="1" dirty="0">
                                        <a:latin typeface="Cambria Math" panose="02040503050406030204" pitchFamily="18" charset="0"/>
                                      </a:rPr>
                                      <m:t>𝜌</m:t>
                                    </m:r>
                                  </m:e>
                                </m:acc>
                              </m:e>
                              <m:sub>
                                <m:r>
                                  <a:rPr lang="he-IL" sz="3200" i="1" dirty="0">
                                    <a:latin typeface="Cambria Math" panose="02040503050406030204" pitchFamily="18" charset="0"/>
                                  </a:rPr>
                                  <m:t>𝑗</m:t>
                                </m:r>
                              </m:sub>
                            </m:sSub>
                          </m:e>
                        </m:d>
                      </m:e>
                    </m:nary>
                  </m:oMath>
                </a14:m>
                <a:r>
                  <a:rPr lang="he-IL" sz="3200" dirty="0"/>
                  <a:t>     </a:t>
                </a:r>
                <a:r>
                  <a:rPr lang="en-US" sz="3200" dirty="0"/>
                  <a:t>    </a:t>
                </a:r>
              </a:p>
              <a:p>
                <a:endParaRPr lang="en-US" sz="3200" dirty="0"/>
              </a:p>
              <a:p>
                <a:r>
                  <a:rPr lang="en-US" sz="3200" dirty="0"/>
                  <a:t>    where </a:t>
                </a:r>
                <a14:m>
                  <m:oMath xmlns:m="http://schemas.openxmlformats.org/officeDocument/2006/math">
                    <m:r>
                      <a:rPr lang="en-US" sz="3200" i="1" dirty="0">
                        <a:latin typeface="Cambria Math" panose="02040503050406030204" pitchFamily="18" charset="0"/>
                      </a:rPr>
                      <m:t>𝐾</m:t>
                    </m:r>
                    <m:r>
                      <a:rPr lang="he-IL" sz="3200" i="1" dirty="0">
                        <a:latin typeface="Cambria Math" panose="02040503050406030204" pitchFamily="18" charset="0"/>
                      </a:rPr>
                      <m:t>𝐿</m:t>
                    </m:r>
                    <m:d>
                      <m:dPr>
                        <m:ctrlPr>
                          <a:rPr lang="he-IL" sz="3200" i="1" dirty="0">
                            <a:latin typeface="Cambria Math" charset="0"/>
                          </a:rPr>
                        </m:ctrlPr>
                      </m:dPr>
                      <m:e>
                        <m:d>
                          <m:dPr>
                            <m:begChr m:val=""/>
                            <m:endChr m:val="|"/>
                            <m:ctrlPr>
                              <a:rPr lang="he-IL" sz="3200" i="1" dirty="0">
                                <a:latin typeface="Cambria Math" charset="0"/>
                              </a:rPr>
                            </m:ctrlPr>
                          </m:dPr>
                          <m:e>
                            <m:r>
                              <a:rPr lang="he-IL" sz="3200" i="1" dirty="0">
                                <a:latin typeface="Cambria Math" panose="02040503050406030204" pitchFamily="18" charset="0"/>
                              </a:rPr>
                              <m:t>𝜌</m:t>
                            </m:r>
                          </m:e>
                        </m:d>
                        <m:sSub>
                          <m:sSubPr>
                            <m:ctrlPr>
                              <a:rPr lang="he-IL" sz="3200" i="1" dirty="0">
                                <a:latin typeface="Cambria Math" charset="0"/>
                              </a:rPr>
                            </m:ctrlPr>
                          </m:sSubPr>
                          <m:e>
                            <m:acc>
                              <m:accPr>
                                <m:chr m:val="̂"/>
                                <m:ctrlPr>
                                  <a:rPr lang="he-IL" sz="3200" i="1" dirty="0">
                                    <a:latin typeface="Cambria Math" charset="0"/>
                                  </a:rPr>
                                </m:ctrlPr>
                              </m:accPr>
                              <m:e>
                                <m:r>
                                  <a:rPr lang="he-IL" sz="3200" i="1" dirty="0">
                                    <a:latin typeface="Cambria Math" panose="02040503050406030204" pitchFamily="18" charset="0"/>
                                  </a:rPr>
                                  <m:t>𝜌</m:t>
                                </m:r>
                              </m:e>
                            </m:acc>
                          </m:e>
                          <m:sub>
                            <m:r>
                              <a:rPr lang="he-IL" sz="3200" i="1" dirty="0">
                                <a:latin typeface="Cambria Math" panose="02040503050406030204" pitchFamily="18" charset="0"/>
                              </a:rPr>
                              <m:t>𝑗</m:t>
                            </m:r>
                          </m:sub>
                        </m:sSub>
                      </m:e>
                    </m:d>
                  </m:oMath>
                </a14:m>
                <a:r>
                  <a:rPr lang="he-IL" sz="3200" dirty="0"/>
                  <a:t> </a:t>
                </a:r>
                <a:r>
                  <a:rPr lang="en-US" sz="3200" dirty="0"/>
                  <a:t>is a Kullback-Leibler divergence function.</a:t>
                </a:r>
              </a:p>
              <a:p>
                <a:endParaRPr lang="en-US" sz="3200" dirty="0"/>
              </a:p>
              <a:p>
                <a:pPr lvl="8"/>
                <a:endParaRPr lang="en-US" sz="3200" dirty="0"/>
              </a:p>
              <a:p>
                <a:pPr lvl="8"/>
                <a:endParaRPr lang="en-US" sz="3200" dirty="0"/>
              </a:p>
              <a:p>
                <a:pPr lvl="8"/>
                <a:endParaRPr lang="en-US" sz="3200" dirty="0"/>
              </a:p>
              <a:p>
                <a:pPr lvl="8"/>
                <a:endParaRPr lang="en-US" sz="3200" dirty="0"/>
              </a:p>
              <a:p>
                <a:pPr lvl="8"/>
                <a:endParaRPr lang="he-IL" sz="3200" dirty="0"/>
              </a:p>
            </p:txBody>
          </p:sp>
        </mc:Choice>
        <mc:Fallback xmlns="">
          <p:sp>
            <p:nvSpPr>
              <p:cNvPr id="4" name="TextBox 3">
                <a:extLst>
                  <a:ext uri="{FF2B5EF4-FFF2-40B4-BE49-F238E27FC236}">
                    <a16:creationId xmlns:a16="http://schemas.microsoft.com/office/drawing/2014/main" id="{F4AF748A-9D27-4494-A55E-4FDC928BCAC8}"/>
                  </a:ext>
                </a:extLst>
              </p:cNvPr>
              <p:cNvSpPr txBox="1">
                <a:spLocks noRot="1" noChangeAspect="1" noMove="1" noResize="1" noEditPoints="1" noAdjustHandles="1" noChangeArrowheads="1" noChangeShapeType="1" noTextEdit="1"/>
              </p:cNvSpPr>
              <p:nvPr/>
            </p:nvSpPr>
            <p:spPr>
              <a:xfrm>
                <a:off x="914400" y="2030136"/>
                <a:ext cx="10241280" cy="7179658"/>
              </a:xfrm>
              <a:prstGeom prst="rect">
                <a:avLst/>
              </a:prstGeom>
              <a:blipFill>
                <a:blip r:embed="rId2"/>
                <a:stretch>
                  <a:fillRect l="-1488" t="-1019" r="-119"/>
                </a:stretch>
              </a:blipFill>
            </p:spPr>
            <p:txBody>
              <a:bodyPr/>
              <a:lstStyle/>
              <a:p>
                <a:r>
                  <a:rPr lang="he-IL">
                    <a:noFill/>
                  </a:rPr>
                  <a:t> </a:t>
                </a:r>
              </a:p>
            </p:txBody>
          </p:sp>
        </mc:Fallback>
      </mc:AlternateContent>
    </p:spTree>
    <p:extLst>
      <p:ext uri="{BB962C8B-B14F-4D97-AF65-F5344CB8AC3E}">
        <p14:creationId xmlns:p14="http://schemas.microsoft.com/office/powerpoint/2010/main" val="16129319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3E6C53-256A-49F2-B0CB-1BF9B697D555}"/>
              </a:ext>
            </a:extLst>
          </p:cNvPr>
          <p:cNvSpPr>
            <a:spLocks noGrp="1"/>
          </p:cNvSpPr>
          <p:nvPr>
            <p:ph type="title"/>
          </p:nvPr>
        </p:nvSpPr>
        <p:spPr/>
        <p:txBody>
          <a:bodyPr/>
          <a:lstStyle/>
          <a:p>
            <a:r>
              <a:rPr lang="en-US" dirty="0"/>
              <a:t>Sparsely Regulated Autoencoders	</a:t>
            </a:r>
            <a:endParaRPr lang="he-IL" dirty="0"/>
          </a:p>
        </p:txBody>
      </p:sp>
      <p:sp>
        <p:nvSpPr>
          <p:cNvPr id="3" name="Content Placeholder 2">
            <a:extLst>
              <a:ext uri="{FF2B5EF4-FFF2-40B4-BE49-F238E27FC236}">
                <a16:creationId xmlns=""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p:grpSp>
        <p:nvGrpSpPr>
          <p:cNvPr id="7" name="Group 6">
            <a:extLst>
              <a:ext uri="{FF2B5EF4-FFF2-40B4-BE49-F238E27FC236}">
                <a16:creationId xmlns="" xmlns:a16="http://schemas.microsoft.com/office/drawing/2014/main" id="{2ADB6493-003B-427E-96D2-AAF9F9FDFD2B}"/>
              </a:ext>
            </a:extLst>
          </p:cNvPr>
          <p:cNvGrpSpPr/>
          <p:nvPr/>
        </p:nvGrpSpPr>
        <p:grpSpPr>
          <a:xfrm>
            <a:off x="6227340" y="1845734"/>
            <a:ext cx="5916152" cy="4646387"/>
            <a:chOff x="7543800" y="2030135"/>
            <a:chExt cx="3898232" cy="3558897"/>
          </a:xfrm>
        </p:grpSpPr>
        <p:pic>
          <p:nvPicPr>
            <p:cNvPr id="5" name="Picture 4">
              <a:extLst>
                <a:ext uri="{FF2B5EF4-FFF2-40B4-BE49-F238E27FC236}">
                  <a16:creationId xmlns="" xmlns:a16="http://schemas.microsoft.com/office/drawing/2014/main" id="{D744A80E-B285-4BE5-A2C8-8678BD74BA3B}"/>
                </a:ext>
              </a:extLst>
            </p:cNvPr>
            <p:cNvPicPr>
              <a:picLocks noChangeAspect="1"/>
            </p:cNvPicPr>
            <p:nvPr/>
          </p:nvPicPr>
          <p:blipFill rotWithShape="1">
            <a:blip r:embed="rId2"/>
            <a:srcRect l="8581" t="5516" r="11221" b="3514"/>
            <a:stretch/>
          </p:blipFill>
          <p:spPr>
            <a:xfrm>
              <a:off x="7543800" y="2030135"/>
              <a:ext cx="3898232" cy="311938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97DBF314-1C9A-4125-90FC-506EC1AC3844}"/>
                    </a:ext>
                  </a:extLst>
                </p:cNvPr>
                <p:cNvSpPr txBox="1"/>
                <p:nvPr/>
              </p:nvSpPr>
              <p:spPr>
                <a:xfrm>
                  <a:off x="9105900" y="5219700"/>
                  <a:ext cx="10541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he-IL" i="1" dirty="0" smtClean="0">
                            <a:latin typeface="Cambria Math" panose="02040503050406030204" pitchFamily="18" charset="0"/>
                          </a:rPr>
                          <m:t>𝜌</m:t>
                        </m:r>
                        <m:r>
                          <a:rPr lang="he-IL" i="0" dirty="0">
                            <a:latin typeface="Cambria Math" panose="02040503050406030204" pitchFamily="18" charset="0"/>
                          </a:rPr>
                          <m:t>=</m:t>
                        </m:r>
                        <m:r>
                          <a:rPr lang="he-IL" i="0" dirty="0">
                            <a:latin typeface="Cambria Math" panose="02040503050406030204" pitchFamily="18" charset="0"/>
                          </a:rPr>
                          <m:t>0</m:t>
                        </m:r>
                        <m:r>
                          <a:rPr lang="he-IL" i="0" dirty="0">
                            <a:latin typeface="Cambria Math" panose="02040503050406030204" pitchFamily="18" charset="0"/>
                          </a:rPr>
                          <m:t>.</m:t>
                        </m:r>
                        <m:r>
                          <a:rPr lang="he-IL" i="0" dirty="0">
                            <a:latin typeface="Cambria Math" panose="02040503050406030204" pitchFamily="18" charset="0"/>
                          </a:rPr>
                          <m:t>2</m:t>
                        </m:r>
                      </m:oMath>
                    </m:oMathPara>
                  </a14:m>
                  <a:endParaRPr lang="he-IL" dirty="0"/>
                </a:p>
              </p:txBody>
            </p:sp>
          </mc:Choice>
          <mc:Fallback xmlns="">
            <p:sp>
              <p:nvSpPr>
                <p:cNvPr id="6" name="TextBox 5">
                  <a:extLst>
                    <a:ext uri="{FF2B5EF4-FFF2-40B4-BE49-F238E27FC236}">
                      <a16:creationId xmlns:a16="http://schemas.microsoft.com/office/drawing/2014/main" id="{97DBF314-1C9A-4125-90FC-506EC1AC3844}"/>
                    </a:ext>
                  </a:extLst>
                </p:cNvPr>
                <p:cNvSpPr txBox="1">
                  <a:spLocks noRot="1" noChangeAspect="1" noMove="1" noResize="1" noEditPoints="1" noAdjustHandles="1" noChangeArrowheads="1" noChangeShapeType="1" noTextEdit="1"/>
                </p:cNvSpPr>
                <p:nvPr/>
              </p:nvSpPr>
              <p:spPr>
                <a:xfrm>
                  <a:off x="9105900" y="5219700"/>
                  <a:ext cx="1054100" cy="369332"/>
                </a:xfrm>
                <a:prstGeom prst="rect">
                  <a:avLst/>
                </a:prstGeom>
                <a:blipFill>
                  <a:blip r:embed="rId4"/>
                  <a:stretch>
                    <a:fillRect b="-3333"/>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2699D2E3-BBD3-4EA1-B559-A15BD7CFCF5D}"/>
                  </a:ext>
                </a:extLst>
              </p:cNvPr>
              <p:cNvSpPr txBox="1"/>
              <p:nvPr/>
            </p:nvSpPr>
            <p:spPr>
              <a:xfrm>
                <a:off x="0" y="1467564"/>
                <a:ext cx="6227340" cy="7052059"/>
              </a:xfrm>
              <a:prstGeom prst="rect">
                <a:avLst/>
              </a:prstGeom>
              <a:noFill/>
            </p:spPr>
            <p:txBody>
              <a:bodyPr wrap="square" rtlCol="1">
                <a:spAutoFit/>
              </a:bodyPr>
              <a:lstStyle/>
              <a:p>
                <a:endParaRPr lang="en-US" sz="2800" dirty="0"/>
              </a:p>
              <a:p>
                <a:pPr marL="285750" indent="-285750">
                  <a:buFontTx/>
                  <a:buChar char="-"/>
                </a:pPr>
                <a:r>
                  <a:rPr lang="en-US" sz="2800" dirty="0"/>
                  <a:t>A reminder:</a:t>
                </a:r>
              </a:p>
              <a:p>
                <a:pPr marL="742950" lvl="1" indent="-285750">
                  <a:buFontTx/>
                  <a:buChar char="-"/>
                </a:pPr>
                <a:r>
                  <a:rPr lang="en-US" sz="2800" dirty="0"/>
                  <a:t>KL is a standard function for measuring how different two distributions are, which has the properties: </a:t>
                </a:r>
              </a:p>
              <a:p>
                <a:pPr marL="742950" lvl="1" indent="-285750">
                  <a:buFontTx/>
                  <a:buChar char="-"/>
                </a:pPr>
                <a:endParaRPr lang="en-US" sz="2800" dirty="0"/>
              </a:p>
              <a:p>
                <a:pPr lvl="1"/>
                <a:r>
                  <a:rPr lang="en-US" sz="2800" dirty="0"/>
                  <a:t>		 </a:t>
                </a:r>
                <a14:m>
                  <m:oMath xmlns:m="http://schemas.openxmlformats.org/officeDocument/2006/math">
                    <m:r>
                      <a:rPr lang="en-US" sz="2800" i="1" dirty="0">
                        <a:latin typeface="Cambria Math" panose="02040503050406030204" pitchFamily="18" charset="0"/>
                      </a:rPr>
                      <m:t>𝐾</m:t>
                    </m:r>
                    <m:r>
                      <a:rPr lang="he-IL" sz="2800" i="1" dirty="0">
                        <a:latin typeface="Cambria Math" panose="02040503050406030204" pitchFamily="18" charset="0"/>
                      </a:rPr>
                      <m:t>𝐿</m:t>
                    </m:r>
                    <m:d>
                      <m:dPr>
                        <m:ctrlPr>
                          <a:rPr lang="he-IL" sz="2800" i="1" dirty="0">
                            <a:latin typeface="Cambria Math" charset="0"/>
                          </a:rPr>
                        </m:ctrlPr>
                      </m:dPr>
                      <m:e>
                        <m:d>
                          <m:dPr>
                            <m:begChr m:val=""/>
                            <m:endChr m:val="|"/>
                            <m:ctrlPr>
                              <a:rPr lang="he-IL" sz="2800" i="1" dirty="0">
                                <a:latin typeface="Cambria Math" charset="0"/>
                              </a:rPr>
                            </m:ctrlPr>
                          </m:dPr>
                          <m:e>
                            <m:r>
                              <a:rPr lang="he-IL" sz="2800" i="1" dirty="0">
                                <a:latin typeface="Cambria Math" panose="02040503050406030204" pitchFamily="18" charset="0"/>
                              </a:rPr>
                              <m:t>𝜌</m:t>
                            </m:r>
                          </m:e>
                        </m:d>
                        <m:sSub>
                          <m:sSubPr>
                            <m:ctrlPr>
                              <a:rPr lang="he-IL" sz="2800" i="1" dirty="0">
                                <a:latin typeface="Cambria Math" charset="0"/>
                              </a:rPr>
                            </m:ctrlPr>
                          </m:sSubPr>
                          <m:e>
                            <m:acc>
                              <m:accPr>
                                <m:chr m:val="̂"/>
                                <m:ctrlPr>
                                  <a:rPr lang="he-IL" sz="2800" i="1" dirty="0">
                                    <a:latin typeface="Cambria Math" charset="0"/>
                                  </a:rPr>
                                </m:ctrlPr>
                              </m:accPr>
                              <m:e>
                                <m:r>
                                  <a:rPr lang="he-IL" sz="2800" i="1" dirty="0">
                                    <a:latin typeface="Cambria Math" panose="02040503050406030204" pitchFamily="18" charset="0"/>
                                  </a:rPr>
                                  <m:t>𝜌</m:t>
                                </m:r>
                              </m:e>
                            </m:acc>
                          </m:e>
                          <m:sub>
                            <m:r>
                              <a:rPr lang="he-IL" sz="2800" i="1" dirty="0">
                                <a:latin typeface="Cambria Math" panose="02040503050406030204" pitchFamily="18" charset="0"/>
                              </a:rPr>
                              <m:t>𝑗</m:t>
                            </m:r>
                          </m:sub>
                        </m:sSub>
                      </m:e>
                    </m:d>
                  </m:oMath>
                </a14:m>
                <a:r>
                  <a:rPr lang="en-US" sz="2800" dirty="0"/>
                  <a:t> = 0 if </a:t>
                </a:r>
                <a14:m>
                  <m:oMath xmlns:m="http://schemas.openxmlformats.org/officeDocument/2006/math">
                    <m:sSub>
                      <m:sSubPr>
                        <m:ctrlPr>
                          <a:rPr lang="en-US" sz="2800" i="1" dirty="0">
                            <a:latin typeface="Cambria Math" charset="0"/>
                          </a:rPr>
                        </m:ctrlPr>
                      </m:sSubPr>
                      <m:e>
                        <m:acc>
                          <m:accPr>
                            <m:chr m:val="̂"/>
                            <m:ctrlPr>
                              <a:rPr lang="en-US" sz="2800" i="1" dirty="0">
                                <a:latin typeface="Cambria Math" charset="0"/>
                              </a:rPr>
                            </m:ctrlPr>
                          </m:accPr>
                          <m:e>
                            <m:r>
                              <a:rPr lang="en-US" sz="2800" i="1" dirty="0">
                                <a:latin typeface="Cambria Math" panose="02040503050406030204" pitchFamily="18" charset="0"/>
                              </a:rPr>
                              <m:t>𝜌</m:t>
                            </m:r>
                          </m:e>
                        </m:acc>
                      </m:e>
                      <m:sub>
                        <m:r>
                          <a:rPr lang="en-US" sz="2800" i="1" dirty="0">
                            <a:latin typeface="Cambria Math" panose="02040503050406030204" pitchFamily="18" charset="0"/>
                          </a:rPr>
                          <m:t>𝑗</m:t>
                        </m:r>
                      </m:sub>
                    </m:sSub>
                    <m:r>
                      <a:rPr lang="en-US" sz="2800" dirty="0">
                        <a:latin typeface="Cambria Math" panose="02040503050406030204" pitchFamily="18" charset="0"/>
                      </a:rPr>
                      <m:t>=</m:t>
                    </m:r>
                    <m:r>
                      <a:rPr lang="en-US" sz="2800" i="1" dirty="0">
                        <a:latin typeface="Cambria Math" panose="02040503050406030204" pitchFamily="18" charset="0"/>
                      </a:rPr>
                      <m:t>𝜌</m:t>
                    </m:r>
                  </m:oMath>
                </a14:m>
                <a:endParaRPr lang="en-US" sz="2800" dirty="0"/>
              </a:p>
              <a:p>
                <a:pPr lvl="1"/>
                <a:endParaRPr lang="en-US" sz="2800" dirty="0"/>
              </a:p>
              <a:p>
                <a:pPr lvl="1"/>
                <a:r>
                  <a:rPr lang="en-US" sz="2800" dirty="0"/>
                  <a:t>otherwise it is increased monotonically.</a:t>
                </a:r>
              </a:p>
              <a:p>
                <a:pPr lvl="1"/>
                <a:endParaRPr lang="en-US" sz="2800" dirty="0"/>
              </a:p>
              <a:p>
                <a:pPr lvl="1"/>
                <a:endParaRPr lang="en-US" sz="2800" dirty="0"/>
              </a:p>
              <a:p>
                <a:pPr lvl="8"/>
                <a:endParaRPr lang="en-US" sz="2800" dirty="0"/>
              </a:p>
              <a:p>
                <a:pPr lvl="8"/>
                <a:endParaRPr lang="en-US" sz="2800" dirty="0"/>
              </a:p>
              <a:p>
                <a:pPr lvl="8"/>
                <a:endParaRPr lang="en-US" sz="2800" dirty="0"/>
              </a:p>
              <a:p>
                <a:pPr lvl="8"/>
                <a:endParaRPr lang="he-IL" sz="2800" dirty="0"/>
              </a:p>
            </p:txBody>
          </p:sp>
        </mc:Choice>
        <mc:Fallback xmlns="">
          <p:sp>
            <p:nvSpPr>
              <p:cNvPr id="8" name="TextBox 7">
                <a:extLst>
                  <a:ext uri="{FF2B5EF4-FFF2-40B4-BE49-F238E27FC236}">
                    <a16:creationId xmlns:a16="http://schemas.microsoft.com/office/drawing/2014/main" id="{2699D2E3-BBD3-4EA1-B559-A15BD7CFCF5D}"/>
                  </a:ext>
                </a:extLst>
              </p:cNvPr>
              <p:cNvSpPr txBox="1">
                <a:spLocks noRot="1" noChangeAspect="1" noMove="1" noResize="1" noEditPoints="1" noAdjustHandles="1" noChangeArrowheads="1" noChangeShapeType="1" noTextEdit="1"/>
              </p:cNvSpPr>
              <p:nvPr/>
            </p:nvSpPr>
            <p:spPr>
              <a:xfrm>
                <a:off x="0" y="1467564"/>
                <a:ext cx="6227340" cy="7052059"/>
              </a:xfrm>
              <a:prstGeom prst="rect">
                <a:avLst/>
              </a:prstGeom>
              <a:blipFill>
                <a:blip r:embed="rId5"/>
                <a:stretch>
                  <a:fillRect l="-1663"/>
                </a:stretch>
              </a:blipFill>
            </p:spPr>
            <p:txBody>
              <a:bodyPr/>
              <a:lstStyle/>
              <a:p>
                <a:r>
                  <a:rPr lang="he-IL">
                    <a:noFill/>
                  </a:rPr>
                  <a:t> </a:t>
                </a:r>
              </a:p>
            </p:txBody>
          </p:sp>
        </mc:Fallback>
      </mc:AlternateContent>
    </p:spTree>
    <p:extLst>
      <p:ext uri="{BB962C8B-B14F-4D97-AF65-F5344CB8AC3E}">
        <p14:creationId xmlns:p14="http://schemas.microsoft.com/office/powerpoint/2010/main" val="36307761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3E6C53-256A-49F2-B0CB-1BF9B697D555}"/>
              </a:ext>
            </a:extLst>
          </p:cNvPr>
          <p:cNvSpPr>
            <a:spLocks noGrp="1"/>
          </p:cNvSpPr>
          <p:nvPr>
            <p:ph type="title"/>
          </p:nvPr>
        </p:nvSpPr>
        <p:spPr/>
        <p:txBody>
          <a:bodyPr/>
          <a:lstStyle/>
          <a:p>
            <a:r>
              <a:rPr lang="en-US" dirty="0"/>
              <a:t>Sparsely Regulated Autoencoders	</a:t>
            </a:r>
            <a:endParaRPr lang="he-IL" dirty="0"/>
          </a:p>
        </p:txBody>
      </p:sp>
      <p:sp>
        <p:nvSpPr>
          <p:cNvPr id="3" name="Content Placeholder 2">
            <a:extLst>
              <a:ext uri="{FF2B5EF4-FFF2-40B4-BE49-F238E27FC236}">
                <a16:creationId xmlns=""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F4AF748A-9D27-4494-A55E-4FDC928BCAC8}"/>
                  </a:ext>
                </a:extLst>
              </p:cNvPr>
              <p:cNvSpPr txBox="1"/>
              <p:nvPr/>
            </p:nvSpPr>
            <p:spPr>
              <a:xfrm>
                <a:off x="670982" y="2084832"/>
                <a:ext cx="10246400" cy="4034566"/>
              </a:xfrm>
              <a:prstGeom prst="rect">
                <a:avLst/>
              </a:prstGeom>
              <a:noFill/>
            </p:spPr>
            <p:txBody>
              <a:bodyPr wrap="square" rtlCol="1">
                <a:spAutoFit/>
              </a:bodyPr>
              <a:lstStyle/>
              <a:p>
                <a:pPr marL="285750" indent="-285750">
                  <a:buFontTx/>
                  <a:buChar char="-"/>
                </a:pPr>
                <a:r>
                  <a:rPr lang="en-US" sz="3200" dirty="0"/>
                  <a:t>Our overall cost functions is now:</a:t>
                </a:r>
                <a:endParaRPr lang="he-IL" sz="3200" dirty="0"/>
              </a:p>
              <a:p>
                <a:pPr/>
                <a14:m>
                  <m:oMathPara xmlns:m="http://schemas.openxmlformats.org/officeDocument/2006/math">
                    <m:oMathParaPr>
                      <m:jc m:val="centerGroup"/>
                    </m:oMathParaPr>
                    <m:oMath xmlns:m="http://schemas.openxmlformats.org/officeDocument/2006/math">
                      <m:sSub>
                        <m:sSubPr>
                          <m:ctrlPr>
                            <a:rPr lang="he-IL" sz="3200" i="1" dirty="0">
                              <a:latin typeface="Cambria Math" charset="0"/>
                            </a:rPr>
                          </m:ctrlPr>
                        </m:sSubPr>
                        <m:e>
                          <m:r>
                            <a:rPr lang="he-IL" sz="3200" i="1" dirty="0">
                              <a:latin typeface="Cambria Math" panose="02040503050406030204" pitchFamily="18" charset="0"/>
                            </a:rPr>
                            <m:t>𝐽</m:t>
                          </m:r>
                        </m:e>
                        <m:sub>
                          <m:r>
                            <a:rPr lang="he-IL" sz="3200" i="1" dirty="0">
                              <a:latin typeface="Cambria Math" panose="02040503050406030204" pitchFamily="18" charset="0"/>
                            </a:rPr>
                            <m:t>𝑆</m:t>
                          </m:r>
                        </m:sub>
                      </m:sSub>
                      <m:d>
                        <m:dPr>
                          <m:ctrlPr>
                            <a:rPr lang="he-IL" sz="3200" i="1" dirty="0">
                              <a:latin typeface="Cambria Math" charset="0"/>
                            </a:rPr>
                          </m:ctrlPr>
                        </m:dPr>
                        <m:e>
                          <m:r>
                            <a:rPr lang="he-IL" sz="3200" i="1" dirty="0">
                              <a:latin typeface="Cambria Math" panose="02040503050406030204" pitchFamily="18" charset="0"/>
                            </a:rPr>
                            <m:t>𝑊</m:t>
                          </m:r>
                          <m:r>
                            <a:rPr lang="he-IL" sz="3200" dirty="0">
                              <a:latin typeface="Cambria Math" panose="02040503050406030204" pitchFamily="18" charset="0"/>
                            </a:rPr>
                            <m:t>,</m:t>
                          </m:r>
                          <m:r>
                            <a:rPr lang="he-IL" sz="3200" i="1" dirty="0">
                              <a:latin typeface="Cambria Math" panose="02040503050406030204" pitchFamily="18" charset="0"/>
                            </a:rPr>
                            <m:t>𝑏</m:t>
                          </m:r>
                        </m:e>
                      </m:d>
                      <m:r>
                        <a:rPr lang="he-IL" sz="3200" dirty="0">
                          <a:latin typeface="Cambria Math" panose="02040503050406030204" pitchFamily="18" charset="0"/>
                        </a:rPr>
                        <m:t>=</m:t>
                      </m:r>
                      <m:r>
                        <a:rPr lang="he-IL" sz="3200" i="1" dirty="0">
                          <a:latin typeface="Cambria Math" panose="02040503050406030204" pitchFamily="18" charset="0"/>
                        </a:rPr>
                        <m:t>𝐽</m:t>
                      </m:r>
                      <m:d>
                        <m:dPr>
                          <m:ctrlPr>
                            <a:rPr lang="he-IL" sz="3200" i="1" dirty="0">
                              <a:latin typeface="Cambria Math" charset="0"/>
                            </a:rPr>
                          </m:ctrlPr>
                        </m:dPr>
                        <m:e>
                          <m:r>
                            <a:rPr lang="he-IL" sz="3200" i="1" dirty="0">
                              <a:latin typeface="Cambria Math" panose="02040503050406030204" pitchFamily="18" charset="0"/>
                            </a:rPr>
                            <m:t>𝑊</m:t>
                          </m:r>
                          <m:r>
                            <a:rPr lang="he-IL" sz="3200" dirty="0">
                              <a:latin typeface="Cambria Math" panose="02040503050406030204" pitchFamily="18" charset="0"/>
                            </a:rPr>
                            <m:t>,</m:t>
                          </m:r>
                          <m:r>
                            <a:rPr lang="he-IL" sz="3200" i="1" dirty="0">
                              <a:latin typeface="Cambria Math" panose="02040503050406030204" pitchFamily="18" charset="0"/>
                            </a:rPr>
                            <m:t>𝑏</m:t>
                          </m:r>
                        </m:e>
                      </m:d>
                      <m:r>
                        <a:rPr lang="he-IL" sz="3200" dirty="0">
                          <a:latin typeface="Cambria Math" panose="02040503050406030204" pitchFamily="18" charset="0"/>
                        </a:rPr>
                        <m:t>+</m:t>
                      </m:r>
                      <m:r>
                        <a:rPr lang="he-IL" sz="3200" i="1" dirty="0">
                          <a:latin typeface="Cambria Math" panose="02040503050406030204" pitchFamily="18" charset="0"/>
                        </a:rPr>
                        <m:t>𝛽</m:t>
                      </m:r>
                      <m:nary>
                        <m:naryPr>
                          <m:chr m:val="∑"/>
                          <m:limLoc m:val="undOvr"/>
                          <m:grow m:val="on"/>
                          <m:ctrlPr>
                            <a:rPr lang="he-IL" sz="3200" i="1" dirty="0">
                              <a:latin typeface="Cambria Math" charset="0"/>
                            </a:rPr>
                          </m:ctrlPr>
                        </m:naryPr>
                        <m:sub>
                          <m:r>
                            <a:rPr lang="he-IL" sz="3200" i="1" dirty="0">
                              <a:latin typeface="Cambria Math" panose="02040503050406030204" pitchFamily="18" charset="0"/>
                            </a:rPr>
                            <m:t>𝑗</m:t>
                          </m:r>
                          <m:r>
                            <a:rPr lang="he-IL" sz="3200" dirty="0">
                              <a:latin typeface="Cambria Math" panose="02040503050406030204" pitchFamily="18" charset="0"/>
                            </a:rPr>
                            <m:t>=</m:t>
                          </m:r>
                          <m:r>
                            <a:rPr lang="he-IL" sz="3200" dirty="0">
                              <a:latin typeface="Cambria Math" panose="02040503050406030204" pitchFamily="18" charset="0"/>
                            </a:rPr>
                            <m:t>1</m:t>
                          </m:r>
                        </m:sub>
                        <m:sup>
                          <m:r>
                            <a:rPr lang="en-US" sz="3200" b="0" i="1" dirty="0" smtClean="0">
                              <a:latin typeface="Cambria Math" panose="02040503050406030204" pitchFamily="18" charset="0"/>
                            </a:rPr>
                            <m:t>𝐵𝑛</m:t>
                          </m:r>
                        </m:sup>
                        <m:e>
                          <m:r>
                            <a:rPr lang="en-US" sz="3200" i="1" dirty="0">
                              <a:latin typeface="Cambria Math" panose="02040503050406030204" pitchFamily="18" charset="0"/>
                            </a:rPr>
                            <m:t>𝐾</m:t>
                          </m:r>
                          <m:r>
                            <a:rPr lang="he-IL" sz="3200" i="1" dirty="0">
                              <a:latin typeface="Cambria Math" panose="02040503050406030204" pitchFamily="18" charset="0"/>
                            </a:rPr>
                            <m:t>𝐿</m:t>
                          </m:r>
                          <m:d>
                            <m:dPr>
                              <m:ctrlPr>
                                <a:rPr lang="he-IL" sz="3200" i="1" dirty="0">
                                  <a:latin typeface="Cambria Math" charset="0"/>
                                </a:rPr>
                              </m:ctrlPr>
                            </m:dPr>
                            <m:e>
                              <m:d>
                                <m:dPr>
                                  <m:begChr m:val=""/>
                                  <m:endChr m:val="|"/>
                                  <m:ctrlPr>
                                    <a:rPr lang="he-IL" sz="3200" i="1" dirty="0">
                                      <a:latin typeface="Cambria Math" charset="0"/>
                                    </a:rPr>
                                  </m:ctrlPr>
                                </m:dPr>
                                <m:e>
                                  <m:r>
                                    <a:rPr lang="he-IL" sz="3200" i="1" dirty="0">
                                      <a:latin typeface="Cambria Math" panose="02040503050406030204" pitchFamily="18" charset="0"/>
                                    </a:rPr>
                                    <m:t>𝑝</m:t>
                                  </m:r>
                                </m:e>
                              </m:d>
                              <m:sSub>
                                <m:sSubPr>
                                  <m:ctrlPr>
                                    <a:rPr lang="he-IL" sz="3200" i="1" dirty="0">
                                      <a:latin typeface="Cambria Math" charset="0"/>
                                    </a:rPr>
                                  </m:ctrlPr>
                                </m:sSubPr>
                                <m:e>
                                  <m:acc>
                                    <m:accPr>
                                      <m:chr m:val="̂"/>
                                      <m:ctrlPr>
                                        <a:rPr lang="he-IL" sz="3200" i="1" dirty="0">
                                          <a:latin typeface="Cambria Math" charset="0"/>
                                        </a:rPr>
                                      </m:ctrlPr>
                                    </m:accPr>
                                    <m:e>
                                      <m:r>
                                        <a:rPr lang="he-IL" sz="3200" i="1" dirty="0">
                                          <a:latin typeface="Cambria Math" panose="02040503050406030204" pitchFamily="18" charset="0"/>
                                        </a:rPr>
                                        <m:t>𝜌</m:t>
                                      </m:r>
                                    </m:e>
                                  </m:acc>
                                </m:e>
                                <m:sub>
                                  <m:r>
                                    <a:rPr lang="he-IL" sz="3200" i="1" dirty="0">
                                      <a:latin typeface="Cambria Math" panose="02040503050406030204" pitchFamily="18" charset="0"/>
                                    </a:rPr>
                                    <m:t>𝑗</m:t>
                                  </m:r>
                                </m:sub>
                              </m:sSub>
                            </m:e>
                          </m:d>
                        </m:e>
                      </m:nary>
                    </m:oMath>
                  </m:oMathPara>
                </a14:m>
                <a:endParaRPr lang="he-IL" sz="3200" dirty="0"/>
              </a:p>
              <a:p>
                <a:endParaRPr lang="en-US" sz="3200" dirty="0"/>
              </a:p>
              <a:p>
                <a:endParaRPr lang="en-US" sz="3200" dirty="0"/>
              </a:p>
              <a:p>
                <a:r>
                  <a:rPr lang="en-US" sz="3200" dirty="0"/>
                  <a:t>*Note: We need to know </a:t>
                </a:r>
                <a14:m>
                  <m:oMath xmlns:m="http://schemas.openxmlformats.org/officeDocument/2006/math">
                    <m:sSub>
                      <m:sSubPr>
                        <m:ctrlPr>
                          <a:rPr lang="en-US" sz="3200" i="1" dirty="0">
                            <a:latin typeface="Cambria Math" charset="0"/>
                          </a:rPr>
                        </m:ctrlPr>
                      </m:sSubPr>
                      <m:e>
                        <m:acc>
                          <m:accPr>
                            <m:chr m:val="̂"/>
                            <m:ctrlPr>
                              <a:rPr lang="en-US" sz="3200" i="1" dirty="0">
                                <a:latin typeface="Cambria Math" charset="0"/>
                              </a:rPr>
                            </m:ctrlPr>
                          </m:accPr>
                          <m:e>
                            <m:r>
                              <a:rPr lang="en-US" sz="3200" i="1" dirty="0">
                                <a:latin typeface="Cambria Math" panose="02040503050406030204" pitchFamily="18" charset="0"/>
                              </a:rPr>
                              <m:t>𝜌</m:t>
                            </m:r>
                          </m:e>
                        </m:acc>
                      </m:e>
                      <m:sub>
                        <m:r>
                          <a:rPr lang="en-US" sz="3200" i="1" dirty="0">
                            <a:latin typeface="Cambria Math" panose="02040503050406030204" pitchFamily="18" charset="0"/>
                          </a:rPr>
                          <m:t>𝑗</m:t>
                        </m:r>
                      </m:sub>
                    </m:sSub>
                  </m:oMath>
                </a14:m>
                <a:r>
                  <a:rPr lang="en-US" sz="3200" dirty="0"/>
                  <a:t> before hand, </a:t>
                </a:r>
              </a:p>
              <a:p>
                <a:r>
                  <a:rPr lang="en-US" sz="3200" dirty="0"/>
                  <a:t> so we have to compute a forward pass on all the training set.</a:t>
                </a:r>
              </a:p>
            </p:txBody>
          </p:sp>
        </mc:Choice>
        <mc:Fallback xmlns="">
          <p:sp>
            <p:nvSpPr>
              <p:cNvPr id="4" name="TextBox 3">
                <a:extLst>
                  <a:ext uri="{FF2B5EF4-FFF2-40B4-BE49-F238E27FC236}">
                    <a16:creationId xmlns:a16="http://schemas.microsoft.com/office/drawing/2014/main" id="{F4AF748A-9D27-4494-A55E-4FDC928BCAC8}"/>
                  </a:ext>
                </a:extLst>
              </p:cNvPr>
              <p:cNvSpPr txBox="1">
                <a:spLocks noRot="1" noChangeAspect="1" noMove="1" noResize="1" noEditPoints="1" noAdjustHandles="1" noChangeArrowheads="1" noChangeShapeType="1" noTextEdit="1"/>
              </p:cNvSpPr>
              <p:nvPr/>
            </p:nvSpPr>
            <p:spPr>
              <a:xfrm>
                <a:off x="670982" y="2084832"/>
                <a:ext cx="10246400" cy="4034566"/>
              </a:xfrm>
              <a:prstGeom prst="rect">
                <a:avLst/>
              </a:prstGeom>
              <a:blipFill>
                <a:blip r:embed="rId2"/>
                <a:stretch>
                  <a:fillRect l="-1487" t="-2417" r="-773" b="-4079"/>
                </a:stretch>
              </a:blipFill>
            </p:spPr>
            <p:txBody>
              <a:bodyPr/>
              <a:lstStyle/>
              <a:p>
                <a:r>
                  <a:rPr lang="he-IL">
                    <a:noFill/>
                  </a:rPr>
                  <a:t> </a:t>
                </a:r>
              </a:p>
            </p:txBody>
          </p:sp>
        </mc:Fallback>
      </mc:AlternateContent>
    </p:spTree>
    <p:extLst>
      <p:ext uri="{BB962C8B-B14F-4D97-AF65-F5344CB8AC3E}">
        <p14:creationId xmlns:p14="http://schemas.microsoft.com/office/powerpoint/2010/main" val="25243104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1C0DB7-7537-4AFC-8FAD-362ED3487579}"/>
              </a:ext>
            </a:extLst>
          </p:cNvPr>
          <p:cNvSpPr>
            <a:spLocks noGrp="1"/>
          </p:cNvSpPr>
          <p:nvPr>
            <p:ph type="title"/>
          </p:nvPr>
        </p:nvSpPr>
        <p:spPr/>
        <p:txBody>
          <a:bodyPr/>
          <a:lstStyle/>
          <a:p>
            <a:r>
              <a:rPr lang="en-US" dirty="0"/>
              <a:t>Denoising Autoencoders</a:t>
            </a:r>
            <a:endParaRPr lang="he-IL" dirty="0"/>
          </a:p>
        </p:txBody>
      </p:sp>
      <p:sp>
        <p:nvSpPr>
          <p:cNvPr id="4" name="TextBox 3">
            <a:extLst>
              <a:ext uri="{FF2B5EF4-FFF2-40B4-BE49-F238E27FC236}">
                <a16:creationId xmlns="" xmlns:a16="http://schemas.microsoft.com/office/drawing/2014/main" id="{9594D430-C272-4B94-9C97-8860F4909BFB}"/>
              </a:ext>
            </a:extLst>
          </p:cNvPr>
          <p:cNvSpPr txBox="1"/>
          <p:nvPr/>
        </p:nvSpPr>
        <p:spPr>
          <a:xfrm>
            <a:off x="637563" y="1871537"/>
            <a:ext cx="11182525" cy="1815882"/>
          </a:xfrm>
          <a:prstGeom prst="rect">
            <a:avLst/>
          </a:prstGeom>
          <a:noFill/>
        </p:spPr>
        <p:txBody>
          <a:bodyPr wrap="square" rtlCol="1">
            <a:spAutoFit/>
          </a:bodyPr>
          <a:lstStyle/>
          <a:p>
            <a:r>
              <a:rPr lang="en-US" sz="2800" b="1" u="sng" dirty="0"/>
              <a:t>Intuition:</a:t>
            </a:r>
            <a:r>
              <a:rPr lang="en-US" sz="2800" b="1" dirty="0"/>
              <a:t> </a:t>
            </a:r>
          </a:p>
          <a:p>
            <a:pPr marL="285750" indent="-285750">
              <a:buFontTx/>
              <a:buChar char="-"/>
            </a:pPr>
            <a:r>
              <a:rPr lang="en-US" sz="2800" dirty="0"/>
              <a:t>We still aim to encode the input and to NOT mimic the identity function.</a:t>
            </a:r>
          </a:p>
          <a:p>
            <a:pPr marL="285750" indent="-285750">
              <a:buFontTx/>
              <a:buChar char="-"/>
            </a:pPr>
            <a:r>
              <a:rPr lang="en-US" sz="2800" dirty="0"/>
              <a:t>We try to undo the effect of</a:t>
            </a:r>
            <a:r>
              <a:rPr lang="en-US" sz="2800" i="1" dirty="0"/>
              <a:t> corruption </a:t>
            </a:r>
            <a:r>
              <a:rPr lang="en-US" sz="2800" dirty="0"/>
              <a:t>process stochastically applied to the input. </a:t>
            </a:r>
            <a:endParaRPr lang="he-IL" sz="2800" dirty="0"/>
          </a:p>
        </p:txBody>
      </p:sp>
      <p:grpSp>
        <p:nvGrpSpPr>
          <p:cNvPr id="5" name="Group 4">
            <a:extLst>
              <a:ext uri="{FF2B5EF4-FFF2-40B4-BE49-F238E27FC236}">
                <a16:creationId xmlns="" xmlns:a16="http://schemas.microsoft.com/office/drawing/2014/main" id="{53785BCC-C75D-471A-9283-96F273786A61}"/>
              </a:ext>
            </a:extLst>
          </p:cNvPr>
          <p:cNvGrpSpPr/>
          <p:nvPr/>
        </p:nvGrpSpPr>
        <p:grpSpPr>
          <a:xfrm>
            <a:off x="835564" y="4520947"/>
            <a:ext cx="10370893" cy="2132460"/>
            <a:chOff x="892243" y="4311222"/>
            <a:chExt cx="10370893" cy="2132460"/>
          </a:xfrm>
        </p:grpSpPr>
        <p:grpSp>
          <p:nvGrpSpPr>
            <p:cNvPr id="18" name="Group 17">
              <a:extLst>
                <a:ext uri="{FF2B5EF4-FFF2-40B4-BE49-F238E27FC236}">
                  <a16:creationId xmlns="" xmlns:a16="http://schemas.microsoft.com/office/drawing/2014/main" id="{CD0A2395-3F14-49B9-8AD4-5BC3E1C90478}"/>
                </a:ext>
              </a:extLst>
            </p:cNvPr>
            <p:cNvGrpSpPr/>
            <p:nvPr/>
          </p:nvGrpSpPr>
          <p:grpSpPr>
            <a:xfrm>
              <a:off x="892243" y="4311222"/>
              <a:ext cx="10370893" cy="2132460"/>
              <a:chOff x="892243" y="4311222"/>
              <a:chExt cx="10370893" cy="2132460"/>
            </a:xfrm>
          </p:grpSpPr>
          <p:pic>
            <p:nvPicPr>
              <p:cNvPr id="3" name="Picture 2">
                <a:extLst>
                  <a:ext uri="{FF2B5EF4-FFF2-40B4-BE49-F238E27FC236}">
                    <a16:creationId xmlns="" xmlns:a16="http://schemas.microsoft.com/office/drawing/2014/main" id="{3D0302AC-029E-4C9A-90DD-2C0174BBEA9C}"/>
                  </a:ext>
                </a:extLst>
              </p:cNvPr>
              <p:cNvPicPr>
                <a:picLocks noChangeAspect="1"/>
              </p:cNvPicPr>
              <p:nvPr/>
            </p:nvPicPr>
            <p:blipFill>
              <a:blip r:embed="rId2"/>
              <a:stretch>
                <a:fillRect/>
              </a:stretch>
            </p:blipFill>
            <p:spPr>
              <a:xfrm>
                <a:off x="1024128" y="4593126"/>
                <a:ext cx="742950" cy="733425"/>
              </a:xfrm>
              <a:prstGeom prst="rect">
                <a:avLst/>
              </a:prstGeom>
            </p:spPr>
          </p:pic>
          <p:pic>
            <p:nvPicPr>
              <p:cNvPr id="9" name="Picture 8">
                <a:extLst>
                  <a:ext uri="{FF2B5EF4-FFF2-40B4-BE49-F238E27FC236}">
                    <a16:creationId xmlns="" xmlns:a16="http://schemas.microsoft.com/office/drawing/2014/main" id="{0AD04E54-C37D-4E50-B123-ED1D57724C04}"/>
                  </a:ext>
                </a:extLst>
              </p:cNvPr>
              <p:cNvPicPr>
                <a:picLocks noChangeAspect="1"/>
              </p:cNvPicPr>
              <p:nvPr/>
            </p:nvPicPr>
            <p:blipFill>
              <a:blip r:embed="rId3"/>
              <a:stretch>
                <a:fillRect/>
              </a:stretch>
            </p:blipFill>
            <p:spPr>
              <a:xfrm>
                <a:off x="9727223" y="4613060"/>
                <a:ext cx="742950" cy="733425"/>
              </a:xfrm>
              <a:prstGeom prst="rect">
                <a:avLst/>
              </a:prstGeom>
            </p:spPr>
          </p:pic>
          <p:sp>
            <p:nvSpPr>
              <p:cNvPr id="12" name="Rectangle 11">
                <a:extLst>
                  <a:ext uri="{FF2B5EF4-FFF2-40B4-BE49-F238E27FC236}">
                    <a16:creationId xmlns="" xmlns:a16="http://schemas.microsoft.com/office/drawing/2014/main" id="{8ED4CD9E-3DB0-449D-A630-788B7C6082E6}"/>
                  </a:ext>
                </a:extLst>
              </p:cNvPr>
              <p:cNvSpPr/>
              <p:nvPr/>
            </p:nvSpPr>
            <p:spPr>
              <a:xfrm>
                <a:off x="2887539" y="4359675"/>
                <a:ext cx="1670539" cy="120032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Encoder</a:t>
                </a:r>
              </a:p>
            </p:txBody>
          </p:sp>
          <p:sp>
            <p:nvSpPr>
              <p:cNvPr id="13" name="Rectangle 12">
                <a:extLst>
                  <a:ext uri="{FF2B5EF4-FFF2-40B4-BE49-F238E27FC236}">
                    <a16:creationId xmlns="" xmlns:a16="http://schemas.microsoft.com/office/drawing/2014/main" id="{7793AE6C-FCFD-4D3F-B093-804A47542B61}"/>
                  </a:ext>
                </a:extLst>
              </p:cNvPr>
              <p:cNvSpPr/>
              <p:nvPr/>
            </p:nvSpPr>
            <p:spPr>
              <a:xfrm>
                <a:off x="6935685" y="4359675"/>
                <a:ext cx="1670539" cy="120032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p>
            </p:txBody>
          </p:sp>
          <p:pic>
            <p:nvPicPr>
              <p:cNvPr id="14" name="Picture 13">
                <a:extLst>
                  <a:ext uri="{FF2B5EF4-FFF2-40B4-BE49-F238E27FC236}">
                    <a16:creationId xmlns="" xmlns:a16="http://schemas.microsoft.com/office/drawing/2014/main" id="{C737EB91-C9DD-4F05-93DD-0CA5E3ECB02A}"/>
                  </a:ext>
                </a:extLst>
              </p:cNvPr>
              <p:cNvPicPr>
                <a:picLocks noChangeAspect="1"/>
              </p:cNvPicPr>
              <p:nvPr/>
            </p:nvPicPr>
            <p:blipFill rotWithShape="1">
              <a:blip r:embed="rId4"/>
              <a:srcRect l="3317" t="1162" r="4736" b="2687"/>
              <a:stretch/>
            </p:blipFill>
            <p:spPr>
              <a:xfrm>
                <a:off x="5404486" y="4311222"/>
                <a:ext cx="674370" cy="1337103"/>
              </a:xfrm>
              <a:prstGeom prst="rect">
                <a:avLst/>
              </a:prstGeom>
            </p:spPr>
          </p:pic>
          <p:sp>
            <p:nvSpPr>
              <p:cNvPr id="15" name="TextBox 14">
                <a:extLst>
                  <a:ext uri="{FF2B5EF4-FFF2-40B4-BE49-F238E27FC236}">
                    <a16:creationId xmlns="" xmlns:a16="http://schemas.microsoft.com/office/drawing/2014/main" id="{0ACA33D1-A80E-495A-8C17-CCF7D78658F3}"/>
                  </a:ext>
                </a:extLst>
              </p:cNvPr>
              <p:cNvSpPr txBox="1"/>
              <p:nvPr/>
            </p:nvSpPr>
            <p:spPr>
              <a:xfrm>
                <a:off x="3839187" y="5982017"/>
                <a:ext cx="4298101" cy="461665"/>
              </a:xfrm>
              <a:prstGeom prst="rect">
                <a:avLst/>
              </a:prstGeom>
              <a:noFill/>
            </p:spPr>
            <p:txBody>
              <a:bodyPr wrap="square" rtlCol="1">
                <a:spAutoFit/>
              </a:bodyPr>
              <a:lstStyle/>
              <a:p>
                <a:r>
                  <a:rPr lang="en-US" sz="2400" b="1" dirty="0"/>
                  <a:t>Latent space representation</a:t>
                </a:r>
                <a:endParaRPr lang="he-IL" sz="2400" b="1" dirty="0"/>
              </a:p>
            </p:txBody>
          </p:sp>
          <p:sp>
            <p:nvSpPr>
              <p:cNvPr id="16" name="TextBox 15">
                <a:extLst>
                  <a:ext uri="{FF2B5EF4-FFF2-40B4-BE49-F238E27FC236}">
                    <a16:creationId xmlns="" xmlns:a16="http://schemas.microsoft.com/office/drawing/2014/main" id="{16802295-4DFA-458D-AFD5-2F9DB1B3BC6B}"/>
                  </a:ext>
                </a:extLst>
              </p:cNvPr>
              <p:cNvSpPr txBox="1"/>
              <p:nvPr/>
            </p:nvSpPr>
            <p:spPr>
              <a:xfrm>
                <a:off x="9271931" y="5806695"/>
                <a:ext cx="1991205" cy="461665"/>
              </a:xfrm>
              <a:prstGeom prst="rect">
                <a:avLst/>
              </a:prstGeom>
              <a:noFill/>
            </p:spPr>
            <p:txBody>
              <a:bodyPr wrap="square" rtlCol="0">
                <a:spAutoFit/>
              </a:bodyPr>
              <a:lstStyle/>
              <a:p>
                <a:r>
                  <a:rPr lang="en-US" sz="2400" dirty="0"/>
                  <a:t>Denoised Input</a:t>
                </a:r>
              </a:p>
            </p:txBody>
          </p:sp>
          <p:sp>
            <p:nvSpPr>
              <p:cNvPr id="17" name="TextBox 16">
                <a:extLst>
                  <a:ext uri="{FF2B5EF4-FFF2-40B4-BE49-F238E27FC236}">
                    <a16:creationId xmlns="" xmlns:a16="http://schemas.microsoft.com/office/drawing/2014/main" id="{50A5F709-E8F0-4580-BAB7-D007752FA4BC}"/>
                  </a:ext>
                </a:extLst>
              </p:cNvPr>
              <p:cNvSpPr txBox="1"/>
              <p:nvPr/>
            </p:nvSpPr>
            <p:spPr>
              <a:xfrm>
                <a:off x="892243" y="5802942"/>
                <a:ext cx="1749669" cy="461665"/>
              </a:xfrm>
              <a:prstGeom prst="rect">
                <a:avLst/>
              </a:prstGeom>
              <a:noFill/>
            </p:spPr>
            <p:txBody>
              <a:bodyPr wrap="square" rtlCol="0">
                <a:spAutoFit/>
              </a:bodyPr>
              <a:lstStyle/>
              <a:p>
                <a:r>
                  <a:rPr lang="en-US" sz="2400" dirty="0"/>
                  <a:t>Noisy Input</a:t>
                </a:r>
              </a:p>
            </p:txBody>
          </p:sp>
        </p:grpSp>
        <p:sp>
          <p:nvSpPr>
            <p:cNvPr id="19" name="Arrow: Right 18">
              <a:extLst>
                <a:ext uri="{FF2B5EF4-FFF2-40B4-BE49-F238E27FC236}">
                  <a16:creationId xmlns="" xmlns:a16="http://schemas.microsoft.com/office/drawing/2014/main" id="{CBAA0AA8-B476-4EAD-8A33-62E49E8F16B4}"/>
                </a:ext>
              </a:extLst>
            </p:cNvPr>
            <p:cNvSpPr/>
            <p:nvPr/>
          </p:nvSpPr>
          <p:spPr>
            <a:xfrm>
              <a:off x="1837592" y="4862145"/>
              <a:ext cx="1031162"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 xmlns:a16="http://schemas.microsoft.com/office/drawing/2014/main" id="{03FAB04E-780E-425D-A8DA-75019F67CA21}"/>
                </a:ext>
              </a:extLst>
            </p:cNvPr>
            <p:cNvSpPr/>
            <p:nvPr/>
          </p:nvSpPr>
          <p:spPr>
            <a:xfrm>
              <a:off x="4558078" y="4862145"/>
              <a:ext cx="846408" cy="246150"/>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 xmlns:a16="http://schemas.microsoft.com/office/drawing/2014/main" id="{2DD85F1F-7BD2-467C-BA95-3484818983D1}"/>
                </a:ext>
              </a:extLst>
            </p:cNvPr>
            <p:cNvSpPr/>
            <p:nvPr/>
          </p:nvSpPr>
          <p:spPr>
            <a:xfrm>
              <a:off x="6078856" y="4856698"/>
              <a:ext cx="846408" cy="246150"/>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 xmlns:a16="http://schemas.microsoft.com/office/drawing/2014/main" id="{06E8A5DA-5D67-4C82-BED9-4604CC4041C3}"/>
                </a:ext>
              </a:extLst>
            </p:cNvPr>
            <p:cNvSpPr/>
            <p:nvPr/>
          </p:nvSpPr>
          <p:spPr>
            <a:xfrm>
              <a:off x="8616645" y="4836762"/>
              <a:ext cx="1045515"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 xmlns:a16="http://schemas.microsoft.com/office/drawing/2014/main" id="{CE658EF3-3B79-495D-B2A1-B2EAA727B02D}"/>
              </a:ext>
            </a:extLst>
          </p:cNvPr>
          <p:cNvSpPr txBox="1"/>
          <p:nvPr/>
        </p:nvSpPr>
        <p:spPr>
          <a:xfrm>
            <a:off x="4211360" y="3842573"/>
            <a:ext cx="5394121" cy="523220"/>
          </a:xfrm>
          <a:prstGeom prst="rect">
            <a:avLst/>
          </a:prstGeom>
          <a:noFill/>
        </p:spPr>
        <p:txBody>
          <a:bodyPr wrap="square" rtlCol="1">
            <a:spAutoFit/>
          </a:bodyPr>
          <a:lstStyle/>
          <a:p>
            <a:r>
              <a:rPr lang="en-US" sz="2800" b="1" dirty="0">
                <a:solidFill>
                  <a:srgbClr val="FF0000"/>
                </a:solidFill>
              </a:rPr>
              <a:t>A more robust model</a:t>
            </a:r>
            <a:endParaRPr lang="he-IL" sz="2800" b="1" dirty="0">
              <a:solidFill>
                <a:srgbClr val="FF0000"/>
              </a:solidFill>
            </a:endParaRPr>
          </a:p>
        </p:txBody>
      </p:sp>
    </p:spTree>
    <p:extLst>
      <p:ext uri="{BB962C8B-B14F-4D97-AF65-F5344CB8AC3E}">
        <p14:creationId xmlns:p14="http://schemas.microsoft.com/office/powerpoint/2010/main" val="11265918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1C0DB7-7537-4AFC-8FAD-362ED3487579}"/>
              </a:ext>
            </a:extLst>
          </p:cNvPr>
          <p:cNvSpPr>
            <a:spLocks noGrp="1"/>
          </p:cNvSpPr>
          <p:nvPr>
            <p:ph type="title"/>
          </p:nvPr>
        </p:nvSpPr>
        <p:spPr/>
        <p:txBody>
          <a:bodyPr/>
          <a:lstStyle/>
          <a:p>
            <a:r>
              <a:rPr lang="en-US" dirty="0"/>
              <a:t>Denoising Autoencoders</a:t>
            </a:r>
            <a:endParaRPr lang="he-IL" dirty="0"/>
          </a:p>
        </p:txBody>
      </p:sp>
      <p:sp>
        <p:nvSpPr>
          <p:cNvPr id="4" name="TextBox 3">
            <a:extLst>
              <a:ext uri="{FF2B5EF4-FFF2-40B4-BE49-F238E27FC236}">
                <a16:creationId xmlns="" xmlns:a16="http://schemas.microsoft.com/office/drawing/2014/main" id="{9594D430-C272-4B94-9C97-8860F4909BFB}"/>
              </a:ext>
            </a:extLst>
          </p:cNvPr>
          <p:cNvSpPr txBox="1"/>
          <p:nvPr/>
        </p:nvSpPr>
        <p:spPr>
          <a:xfrm>
            <a:off x="504737" y="1793412"/>
            <a:ext cx="11182525" cy="1384995"/>
          </a:xfrm>
          <a:prstGeom prst="rect">
            <a:avLst/>
          </a:prstGeom>
          <a:noFill/>
        </p:spPr>
        <p:txBody>
          <a:bodyPr wrap="square" rtlCol="1">
            <a:spAutoFit/>
          </a:bodyPr>
          <a:lstStyle/>
          <a:p>
            <a:r>
              <a:rPr lang="en-US" sz="2800" dirty="0"/>
              <a:t>Use Case:</a:t>
            </a:r>
          </a:p>
          <a:p>
            <a:pPr marL="457200" indent="-457200">
              <a:buFontTx/>
              <a:buChar char="-"/>
            </a:pPr>
            <a:r>
              <a:rPr lang="en-US" sz="2800" dirty="0"/>
              <a:t>Extract robust representation for a NN classifier.</a:t>
            </a:r>
          </a:p>
          <a:p>
            <a:endParaRPr lang="he-IL" sz="2800" dirty="0"/>
          </a:p>
        </p:txBody>
      </p:sp>
      <p:grpSp>
        <p:nvGrpSpPr>
          <p:cNvPr id="5" name="Group 4">
            <a:extLst>
              <a:ext uri="{FF2B5EF4-FFF2-40B4-BE49-F238E27FC236}">
                <a16:creationId xmlns="" xmlns:a16="http://schemas.microsoft.com/office/drawing/2014/main" id="{53785BCC-C75D-471A-9283-96F273786A61}"/>
              </a:ext>
            </a:extLst>
          </p:cNvPr>
          <p:cNvGrpSpPr/>
          <p:nvPr/>
        </p:nvGrpSpPr>
        <p:grpSpPr>
          <a:xfrm>
            <a:off x="63777" y="3679594"/>
            <a:ext cx="6931162" cy="2558909"/>
            <a:chOff x="892243" y="4311222"/>
            <a:chExt cx="6931162" cy="2558909"/>
          </a:xfrm>
        </p:grpSpPr>
        <p:grpSp>
          <p:nvGrpSpPr>
            <p:cNvPr id="18" name="Group 17">
              <a:extLst>
                <a:ext uri="{FF2B5EF4-FFF2-40B4-BE49-F238E27FC236}">
                  <a16:creationId xmlns="" xmlns:a16="http://schemas.microsoft.com/office/drawing/2014/main" id="{CD0A2395-3F14-49B9-8AD4-5BC3E1C90478}"/>
                </a:ext>
              </a:extLst>
            </p:cNvPr>
            <p:cNvGrpSpPr/>
            <p:nvPr/>
          </p:nvGrpSpPr>
          <p:grpSpPr>
            <a:xfrm>
              <a:off x="892243" y="4311222"/>
              <a:ext cx="6931162" cy="2558909"/>
              <a:chOff x="892243" y="4311222"/>
              <a:chExt cx="6931162" cy="2558909"/>
            </a:xfrm>
          </p:grpSpPr>
          <p:pic>
            <p:nvPicPr>
              <p:cNvPr id="3" name="Picture 2">
                <a:extLst>
                  <a:ext uri="{FF2B5EF4-FFF2-40B4-BE49-F238E27FC236}">
                    <a16:creationId xmlns="" xmlns:a16="http://schemas.microsoft.com/office/drawing/2014/main" id="{3D0302AC-029E-4C9A-90DD-2C0174BBEA9C}"/>
                  </a:ext>
                </a:extLst>
              </p:cNvPr>
              <p:cNvPicPr>
                <a:picLocks noChangeAspect="1"/>
              </p:cNvPicPr>
              <p:nvPr/>
            </p:nvPicPr>
            <p:blipFill>
              <a:blip r:embed="rId2"/>
              <a:stretch>
                <a:fillRect/>
              </a:stretch>
            </p:blipFill>
            <p:spPr>
              <a:xfrm>
                <a:off x="1024128" y="4593126"/>
                <a:ext cx="742950" cy="733425"/>
              </a:xfrm>
              <a:prstGeom prst="rect">
                <a:avLst/>
              </a:prstGeom>
            </p:spPr>
          </p:pic>
          <p:sp>
            <p:nvSpPr>
              <p:cNvPr id="12" name="Rectangle 11">
                <a:extLst>
                  <a:ext uri="{FF2B5EF4-FFF2-40B4-BE49-F238E27FC236}">
                    <a16:creationId xmlns="" xmlns:a16="http://schemas.microsoft.com/office/drawing/2014/main" id="{8ED4CD9E-3DB0-449D-A630-788B7C6082E6}"/>
                  </a:ext>
                </a:extLst>
              </p:cNvPr>
              <p:cNvSpPr/>
              <p:nvPr/>
            </p:nvSpPr>
            <p:spPr>
              <a:xfrm>
                <a:off x="2887539" y="4359675"/>
                <a:ext cx="1670539" cy="120032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Encoder</a:t>
                </a:r>
              </a:p>
            </p:txBody>
          </p:sp>
          <p:pic>
            <p:nvPicPr>
              <p:cNvPr id="14" name="Picture 13">
                <a:extLst>
                  <a:ext uri="{FF2B5EF4-FFF2-40B4-BE49-F238E27FC236}">
                    <a16:creationId xmlns="" xmlns:a16="http://schemas.microsoft.com/office/drawing/2014/main" id="{C737EB91-C9DD-4F05-93DD-0CA5E3ECB02A}"/>
                  </a:ext>
                </a:extLst>
              </p:cNvPr>
              <p:cNvPicPr>
                <a:picLocks noChangeAspect="1"/>
              </p:cNvPicPr>
              <p:nvPr/>
            </p:nvPicPr>
            <p:blipFill rotWithShape="1">
              <a:blip r:embed="rId3"/>
              <a:srcRect l="3317" t="1162" r="4736" b="2687"/>
              <a:stretch/>
            </p:blipFill>
            <p:spPr>
              <a:xfrm>
                <a:off x="5404486" y="4311222"/>
                <a:ext cx="674370" cy="1337103"/>
              </a:xfrm>
              <a:prstGeom prst="rect">
                <a:avLst/>
              </a:prstGeom>
            </p:spPr>
          </p:pic>
          <p:sp>
            <p:nvSpPr>
              <p:cNvPr id="15" name="TextBox 14">
                <a:extLst>
                  <a:ext uri="{FF2B5EF4-FFF2-40B4-BE49-F238E27FC236}">
                    <a16:creationId xmlns="" xmlns:a16="http://schemas.microsoft.com/office/drawing/2014/main" id="{0ACA33D1-A80E-495A-8C17-CCF7D78658F3}"/>
                  </a:ext>
                </a:extLst>
              </p:cNvPr>
              <p:cNvSpPr txBox="1"/>
              <p:nvPr/>
            </p:nvSpPr>
            <p:spPr>
              <a:xfrm>
                <a:off x="4334306" y="6039134"/>
                <a:ext cx="3489099" cy="830997"/>
              </a:xfrm>
              <a:prstGeom prst="rect">
                <a:avLst/>
              </a:prstGeom>
              <a:noFill/>
            </p:spPr>
            <p:txBody>
              <a:bodyPr wrap="square" rtlCol="1">
                <a:spAutoFit/>
              </a:bodyPr>
              <a:lstStyle/>
              <a:p>
                <a:r>
                  <a:rPr lang="en-US" sz="2400" b="1" dirty="0"/>
                  <a:t>Latent space representation</a:t>
                </a:r>
                <a:endParaRPr lang="he-IL" sz="2400" b="1" dirty="0"/>
              </a:p>
            </p:txBody>
          </p:sp>
          <p:sp>
            <p:nvSpPr>
              <p:cNvPr id="17" name="TextBox 16">
                <a:extLst>
                  <a:ext uri="{FF2B5EF4-FFF2-40B4-BE49-F238E27FC236}">
                    <a16:creationId xmlns="" xmlns:a16="http://schemas.microsoft.com/office/drawing/2014/main" id="{50A5F709-E8F0-4580-BAB7-D007752FA4BC}"/>
                  </a:ext>
                </a:extLst>
              </p:cNvPr>
              <p:cNvSpPr txBox="1"/>
              <p:nvPr/>
            </p:nvSpPr>
            <p:spPr>
              <a:xfrm>
                <a:off x="892243" y="5802942"/>
                <a:ext cx="1749669" cy="461665"/>
              </a:xfrm>
              <a:prstGeom prst="rect">
                <a:avLst/>
              </a:prstGeom>
              <a:noFill/>
            </p:spPr>
            <p:txBody>
              <a:bodyPr wrap="square" rtlCol="0">
                <a:spAutoFit/>
              </a:bodyPr>
              <a:lstStyle/>
              <a:p>
                <a:r>
                  <a:rPr lang="en-US" sz="2400" dirty="0"/>
                  <a:t>Noisy Input</a:t>
                </a:r>
              </a:p>
            </p:txBody>
          </p:sp>
        </p:grpSp>
        <p:sp>
          <p:nvSpPr>
            <p:cNvPr id="19" name="Arrow: Right 18">
              <a:extLst>
                <a:ext uri="{FF2B5EF4-FFF2-40B4-BE49-F238E27FC236}">
                  <a16:creationId xmlns="" xmlns:a16="http://schemas.microsoft.com/office/drawing/2014/main" id="{CBAA0AA8-B476-4EAD-8A33-62E49E8F16B4}"/>
                </a:ext>
              </a:extLst>
            </p:cNvPr>
            <p:cNvSpPr/>
            <p:nvPr/>
          </p:nvSpPr>
          <p:spPr>
            <a:xfrm>
              <a:off x="1837592" y="4862145"/>
              <a:ext cx="1031162"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 xmlns:a16="http://schemas.microsoft.com/office/drawing/2014/main" id="{03FAB04E-780E-425D-A8DA-75019F67CA21}"/>
                </a:ext>
              </a:extLst>
            </p:cNvPr>
            <p:cNvSpPr/>
            <p:nvPr/>
          </p:nvSpPr>
          <p:spPr>
            <a:xfrm>
              <a:off x="4558078" y="4862145"/>
              <a:ext cx="846408" cy="246150"/>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 xmlns:a16="http://schemas.microsoft.com/office/drawing/2014/main" id="{2DD85F1F-7BD2-467C-BA95-3484818983D1}"/>
                </a:ext>
              </a:extLst>
            </p:cNvPr>
            <p:cNvSpPr/>
            <p:nvPr/>
          </p:nvSpPr>
          <p:spPr>
            <a:xfrm>
              <a:off x="6078856" y="4856698"/>
              <a:ext cx="580394" cy="251598"/>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descr="A picture containing athletic game, sport&#10;&#10;Description generated with very high confidence">
            <a:extLst>
              <a:ext uri="{FF2B5EF4-FFF2-40B4-BE49-F238E27FC236}">
                <a16:creationId xmlns="" xmlns:a16="http://schemas.microsoft.com/office/drawing/2014/main" id="{EA2312AC-4EA8-4BAD-91BF-8B4A330203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7592" y="2981068"/>
            <a:ext cx="5449309" cy="2991197"/>
          </a:xfrm>
          <a:prstGeom prst="rect">
            <a:avLst/>
          </a:prstGeom>
        </p:spPr>
      </p:pic>
    </p:spTree>
    <p:extLst>
      <p:ext uri="{BB962C8B-B14F-4D97-AF65-F5344CB8AC3E}">
        <p14:creationId xmlns:p14="http://schemas.microsoft.com/office/powerpoint/2010/main" val="38145863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7CCB02-4EF5-4B50-B3A2-9F94294E9EAF}"/>
              </a:ext>
            </a:extLst>
          </p:cNvPr>
          <p:cNvSpPr>
            <a:spLocks noGrp="1"/>
          </p:cNvSpPr>
          <p:nvPr>
            <p:ph type="title"/>
          </p:nvPr>
        </p:nvSpPr>
        <p:spPr>
          <a:xfrm>
            <a:off x="1066800" y="962709"/>
            <a:ext cx="10058400" cy="630170"/>
          </a:xfrm>
        </p:spPr>
        <p:txBody>
          <a:bodyPr>
            <a:normAutofit fontScale="90000"/>
          </a:bodyPr>
          <a:lstStyle/>
          <a:p>
            <a:r>
              <a:rPr lang="en-US" dirty="0"/>
              <a:t>Supervised Learning </a:t>
            </a:r>
            <a:endParaRPr lang="he-IL" dirty="0"/>
          </a:p>
        </p:txBody>
      </p:sp>
      <p:sp>
        <p:nvSpPr>
          <p:cNvPr id="3" name="Content Placeholder 2">
            <a:extLst>
              <a:ext uri="{FF2B5EF4-FFF2-40B4-BE49-F238E27FC236}">
                <a16:creationId xmlns="" xmlns:a16="http://schemas.microsoft.com/office/drawing/2014/main" id="{C064F28F-02A0-4805-BBB4-5B716C3DD16B}"/>
              </a:ext>
            </a:extLst>
          </p:cNvPr>
          <p:cNvSpPr>
            <a:spLocks noGrp="1"/>
          </p:cNvSpPr>
          <p:nvPr>
            <p:ph idx="1"/>
          </p:nvPr>
        </p:nvSpPr>
        <p:spPr>
          <a:xfrm>
            <a:off x="0" y="1939043"/>
            <a:ext cx="4822257" cy="4023360"/>
          </a:xfrm>
        </p:spPr>
        <p:txBody>
          <a:bodyPr>
            <a:noAutofit/>
          </a:bodyPr>
          <a:lstStyle/>
          <a:p>
            <a:pPr algn="l"/>
            <a:endParaRPr lang="en-US" sz="3200" dirty="0"/>
          </a:p>
          <a:p>
            <a:pPr algn="l"/>
            <a:r>
              <a:rPr lang="en-US" sz="3200" dirty="0"/>
              <a:t>Supervised Learning</a:t>
            </a:r>
          </a:p>
          <a:p>
            <a:pPr algn="l"/>
            <a:r>
              <a:rPr lang="en-US" sz="3200" dirty="0"/>
              <a:t>Data: (X,Y)</a:t>
            </a:r>
          </a:p>
          <a:p>
            <a:pPr algn="l"/>
            <a:r>
              <a:rPr lang="en-US" sz="3200" dirty="0"/>
              <a:t>Goal: Learn a Mapping Function f where: </a:t>
            </a:r>
          </a:p>
          <a:p>
            <a:pPr algn="l"/>
            <a:r>
              <a:rPr lang="en-US" sz="3200" dirty="0"/>
              <a:t>             f(X) = Y</a:t>
            </a:r>
          </a:p>
          <a:p>
            <a:pPr algn="l"/>
            <a:endParaRPr lang="en-US" sz="3200" dirty="0"/>
          </a:p>
        </p:txBody>
      </p:sp>
      <p:pic>
        <p:nvPicPr>
          <p:cNvPr id="42" name="Picture 41">
            <a:extLst>
              <a:ext uri="{FF2B5EF4-FFF2-40B4-BE49-F238E27FC236}">
                <a16:creationId xmlns="" xmlns:a16="http://schemas.microsoft.com/office/drawing/2014/main" id="{9934FBE9-9553-40E7-9BF3-B6A9DE235D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05147" y="2671721"/>
            <a:ext cx="8086853" cy="3393519"/>
          </a:xfrm>
          <a:prstGeom prst="rect">
            <a:avLst/>
          </a:prstGeom>
        </p:spPr>
      </p:pic>
    </p:spTree>
    <p:extLst>
      <p:ext uri="{BB962C8B-B14F-4D97-AF65-F5344CB8AC3E}">
        <p14:creationId xmlns:p14="http://schemas.microsoft.com/office/powerpoint/2010/main" val="2296637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3CC733-2319-418B-8FE5-ADA4D94EFF2A}"/>
              </a:ext>
            </a:extLst>
          </p:cNvPr>
          <p:cNvSpPr>
            <a:spLocks noGrp="1"/>
          </p:cNvSpPr>
          <p:nvPr>
            <p:ph type="title"/>
          </p:nvPr>
        </p:nvSpPr>
        <p:spPr/>
        <p:txBody>
          <a:bodyPr/>
          <a:lstStyle/>
          <a:p>
            <a:r>
              <a:rPr lang="en-US" dirty="0"/>
              <a:t>Denoising Autoencoders</a:t>
            </a:r>
            <a:endParaRPr lang="he-IL"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9C9F416A-7421-4A53-A0E0-850E976761C6}"/>
                  </a:ext>
                </a:extLst>
              </p:cNvPr>
              <p:cNvSpPr txBox="1"/>
              <p:nvPr/>
            </p:nvSpPr>
            <p:spPr>
              <a:xfrm>
                <a:off x="243282" y="4056664"/>
                <a:ext cx="11434193" cy="2460738"/>
              </a:xfrm>
              <a:prstGeom prst="rect">
                <a:avLst/>
              </a:prstGeom>
            </p:spPr>
            <p:style>
              <a:lnRef idx="0">
                <a:schemeClr val="accent1"/>
              </a:lnRef>
              <a:fillRef idx="3">
                <a:schemeClr val="accent1"/>
              </a:fillRef>
              <a:effectRef idx="3">
                <a:schemeClr val="accent1"/>
              </a:effectRef>
              <a:fontRef idx="minor">
                <a:schemeClr val="lt1"/>
              </a:fontRef>
            </p:style>
            <p:txBody>
              <a:bodyPr wrap="square" rtlCol="1">
                <a:spAutoFit/>
              </a:bodyPr>
              <a:lstStyle/>
              <a:p>
                <a:r>
                  <a:rPr lang="en-US" sz="2800" dirty="0">
                    <a:solidFill>
                      <a:schemeClr val="tx1"/>
                    </a:solidFill>
                  </a:rPr>
                  <a:t>A </a:t>
                </a:r>
                <a:r>
                  <a:rPr lang="en-US" sz="2800" b="1" dirty="0">
                    <a:solidFill>
                      <a:schemeClr val="tx1"/>
                    </a:solidFill>
                  </a:rPr>
                  <a:t>DAE</a:t>
                </a:r>
                <a:r>
                  <a:rPr lang="en-US" sz="2800" dirty="0">
                    <a:solidFill>
                      <a:schemeClr val="tx1"/>
                    </a:solidFill>
                  </a:rPr>
                  <a:t> instead minimizes:</a:t>
                </a:r>
                <a:endParaRPr lang="en-US" sz="2800" i="1" dirty="0">
                  <a:solidFill>
                    <a:schemeClr val="tx1"/>
                  </a:solidFill>
                  <a:latin typeface="Cambria Math" panose="02040503050406030204" pitchFamily="18" charset="0"/>
                </a:endParaRPr>
              </a:p>
              <a:p>
                <a:pPr lvl="1"/>
                <a:r>
                  <a:rPr lang="en-US" sz="2800" dirty="0">
                    <a:solidFill>
                      <a:schemeClr val="tx1"/>
                    </a:solidFill>
                  </a:rPr>
                  <a:t>  				</a:t>
                </a:r>
                <a:r>
                  <a:rPr lang="he-IL" sz="2800" dirty="0">
                    <a:solidFill>
                      <a:schemeClr val="tx1"/>
                    </a:solidFill>
                  </a:rPr>
                  <a:t>				</a:t>
                </a:r>
                <a14:m>
                  <m:oMath xmlns:m="http://schemas.openxmlformats.org/officeDocument/2006/math">
                    <m:r>
                      <a:rPr lang="he-IL" sz="2800" i="1">
                        <a:solidFill>
                          <a:schemeClr val="tx1"/>
                        </a:solidFill>
                        <a:latin typeface="Cambria Math" panose="02040503050406030204" pitchFamily="18" charset="0"/>
                      </a:rPr>
                      <m:t>𝐿</m:t>
                    </m:r>
                    <m:d>
                      <m:dPr>
                        <m:ctrlPr>
                          <a:rPr lang="he-IL" sz="2800" i="1">
                            <a:solidFill>
                              <a:schemeClr val="tx1"/>
                            </a:solidFill>
                            <a:latin typeface="Cambria Math" charset="0"/>
                          </a:rPr>
                        </m:ctrlPr>
                      </m:dPr>
                      <m:e>
                        <m:r>
                          <a:rPr lang="he-IL" sz="2800" i="1">
                            <a:solidFill>
                              <a:schemeClr val="tx1"/>
                            </a:solidFill>
                            <a:latin typeface="Cambria Math" panose="02040503050406030204" pitchFamily="18" charset="0"/>
                          </a:rPr>
                          <m:t>𝑥</m:t>
                        </m:r>
                        <m:r>
                          <a:rPr lang="he-IL" sz="2800">
                            <a:solidFill>
                              <a:schemeClr val="tx1"/>
                            </a:solidFill>
                            <a:latin typeface="Cambria Math" panose="02040503050406030204" pitchFamily="18" charset="0"/>
                          </a:rPr>
                          <m:t>,</m:t>
                        </m:r>
                        <m:r>
                          <a:rPr lang="he-IL" sz="2800" i="1">
                            <a:solidFill>
                              <a:schemeClr val="tx1"/>
                            </a:solidFill>
                            <a:latin typeface="Cambria Math" panose="02040503050406030204" pitchFamily="18" charset="0"/>
                          </a:rPr>
                          <m:t>𝑔</m:t>
                        </m:r>
                        <m:d>
                          <m:dPr>
                            <m:ctrlPr>
                              <a:rPr lang="he-IL" sz="2800" i="1">
                                <a:solidFill>
                                  <a:schemeClr val="tx1"/>
                                </a:solidFill>
                                <a:latin typeface="Cambria Math" charset="0"/>
                              </a:rPr>
                            </m:ctrlPr>
                          </m:dPr>
                          <m:e>
                            <m:r>
                              <a:rPr lang="he-IL" sz="2800" i="1">
                                <a:solidFill>
                                  <a:schemeClr val="tx1"/>
                                </a:solidFill>
                                <a:latin typeface="Cambria Math" panose="02040503050406030204" pitchFamily="18" charset="0"/>
                              </a:rPr>
                              <m:t>𝑓</m:t>
                            </m:r>
                            <m:d>
                              <m:dPr>
                                <m:ctrlPr>
                                  <a:rPr lang="he-IL" sz="2800" i="1">
                                    <a:solidFill>
                                      <a:schemeClr val="tx1"/>
                                    </a:solidFill>
                                    <a:latin typeface="Cambria Math" charset="0"/>
                                  </a:rPr>
                                </m:ctrlPr>
                              </m:dPr>
                              <m:e>
                                <m:acc>
                                  <m:accPr>
                                    <m:chr m:val="̃"/>
                                    <m:ctrlPr>
                                      <a:rPr lang="he-IL" sz="2800" i="1">
                                        <a:solidFill>
                                          <a:schemeClr val="tx1"/>
                                        </a:solidFill>
                                        <a:latin typeface="Cambria Math" charset="0"/>
                                      </a:rPr>
                                    </m:ctrlPr>
                                  </m:accPr>
                                  <m:e>
                                    <m:r>
                                      <a:rPr lang="he-IL" sz="2800" i="1">
                                        <a:solidFill>
                                          <a:schemeClr val="tx1"/>
                                        </a:solidFill>
                                        <a:latin typeface="Cambria Math" panose="02040503050406030204" pitchFamily="18" charset="0"/>
                                      </a:rPr>
                                      <m:t>𝑥</m:t>
                                    </m:r>
                                  </m:e>
                                </m:acc>
                              </m:e>
                            </m:d>
                          </m:e>
                        </m:d>
                      </m:e>
                    </m:d>
                  </m:oMath>
                </a14:m>
                <a:endParaRPr lang="en-US" sz="2800" dirty="0">
                  <a:solidFill>
                    <a:schemeClr val="tx1"/>
                  </a:solidFill>
                </a:endParaRPr>
              </a:p>
              <a:p>
                <a:pPr lvl="1"/>
                <a:endParaRPr lang="he-IL" sz="2800" dirty="0">
                  <a:solidFill>
                    <a:schemeClr val="tx1"/>
                  </a:solidFill>
                </a:endParaRPr>
              </a:p>
              <a:p>
                <a:pPr lvl="1"/>
                <a:r>
                  <a:rPr lang="en-US" sz="2800" dirty="0">
                    <a:solidFill>
                      <a:schemeClr val="tx1"/>
                    </a:solidFill>
                  </a:rPr>
                  <a:t>where </a:t>
                </a:r>
                <a14:m>
                  <m:oMath xmlns:m="http://schemas.openxmlformats.org/officeDocument/2006/math">
                    <m:acc>
                      <m:accPr>
                        <m:chr m:val="̃"/>
                        <m:ctrlPr>
                          <a:rPr lang="he-IL" sz="2800" i="1">
                            <a:solidFill>
                              <a:schemeClr val="tx1"/>
                            </a:solidFill>
                            <a:latin typeface="Cambria Math" charset="0"/>
                          </a:rPr>
                        </m:ctrlPr>
                      </m:accPr>
                      <m:e>
                        <m:r>
                          <a:rPr lang="he-IL" sz="2800" i="1">
                            <a:solidFill>
                              <a:schemeClr val="tx1"/>
                            </a:solidFill>
                            <a:latin typeface="Cambria Math" panose="02040503050406030204" pitchFamily="18" charset="0"/>
                          </a:rPr>
                          <m:t>𝑥</m:t>
                        </m:r>
                      </m:e>
                    </m:acc>
                  </m:oMath>
                </a14:m>
                <a:r>
                  <a:rPr lang="he-IL" sz="2800" dirty="0">
                    <a:solidFill>
                      <a:schemeClr val="tx1"/>
                    </a:solidFill>
                  </a:rPr>
                  <a:t> </a:t>
                </a:r>
                <a:r>
                  <a:rPr lang="en-US" sz="2800" dirty="0">
                    <a:solidFill>
                      <a:schemeClr val="tx1"/>
                    </a:solidFill>
                  </a:rPr>
                  <a:t>is a copy of</a:t>
                </a:r>
                <a:r>
                  <a:rPr lang="he-IL" sz="2800" dirty="0">
                    <a:solidFill>
                      <a:schemeClr val="tx1"/>
                    </a:solidFill>
                  </a:rPr>
                  <a:t> </a:t>
                </a:r>
                <a14:m>
                  <m:oMath xmlns:m="http://schemas.openxmlformats.org/officeDocument/2006/math">
                    <m:r>
                      <a:rPr lang="he-IL" sz="2800" i="1">
                        <a:solidFill>
                          <a:schemeClr val="tx1"/>
                        </a:solidFill>
                        <a:latin typeface="Cambria Math" panose="02040503050406030204" pitchFamily="18" charset="0"/>
                      </a:rPr>
                      <m:t>𝑥</m:t>
                    </m:r>
                  </m:oMath>
                </a14:m>
                <a:r>
                  <a:rPr lang="he-IL" sz="2800" dirty="0">
                    <a:solidFill>
                      <a:schemeClr val="tx1"/>
                    </a:solidFill>
                  </a:rPr>
                  <a:t> </a:t>
                </a:r>
                <a:r>
                  <a:rPr lang="en-US" sz="2800" dirty="0">
                    <a:solidFill>
                      <a:schemeClr val="tx1"/>
                    </a:solidFill>
                  </a:rPr>
                  <a:t>that has been corrupted by some form of noise.</a:t>
                </a:r>
                <a:endParaRPr lang="he-IL" sz="2800" dirty="0">
                  <a:solidFill>
                    <a:schemeClr val="tx1"/>
                  </a:solidFill>
                </a:endParaRPr>
              </a:p>
              <a:p>
                <a:endParaRPr lang="he-IL" sz="2800" dirty="0">
                  <a:solidFill>
                    <a:schemeClr val="tx1"/>
                  </a:solidFill>
                </a:endParaRPr>
              </a:p>
            </p:txBody>
          </p:sp>
        </mc:Choice>
        <mc:Fallback xmlns="">
          <p:sp>
            <p:nvSpPr>
              <p:cNvPr id="5" name="TextBox 4">
                <a:extLst>
                  <a:ext uri="{FF2B5EF4-FFF2-40B4-BE49-F238E27FC236}">
                    <a16:creationId xmlns:a16="http://schemas.microsoft.com/office/drawing/2014/main" id="{9C9F416A-7421-4A53-A0E0-850E976761C6}"/>
                  </a:ext>
                </a:extLst>
              </p:cNvPr>
              <p:cNvSpPr txBox="1">
                <a:spLocks noRot="1" noChangeAspect="1" noMove="1" noResize="1" noEditPoints="1" noAdjustHandles="1" noChangeArrowheads="1" noChangeShapeType="1" noTextEdit="1"/>
              </p:cNvSpPr>
              <p:nvPr/>
            </p:nvSpPr>
            <p:spPr>
              <a:xfrm>
                <a:off x="243282" y="4056664"/>
                <a:ext cx="11434193" cy="2460738"/>
              </a:xfrm>
              <a:prstGeom prst="rect">
                <a:avLst/>
              </a:prstGeom>
              <a:blipFill>
                <a:blip r:embed="rId2"/>
                <a:stretch>
                  <a:fillRect/>
                </a:stretch>
              </a:blipFill>
            </p:spPr>
            <p:txBody>
              <a:bodyPr/>
              <a:lstStyle/>
              <a:p>
                <a:r>
                  <a:rPr lang="he-IL">
                    <a:noFill/>
                  </a:rPr>
                  <a:t> </a:t>
                </a:r>
              </a:p>
            </p:txBody>
          </p:sp>
        </mc:Fallback>
      </mc:AlternateContent>
      <p:sp>
        <p:nvSpPr>
          <p:cNvPr id="3" name="Arrow: Right 2">
            <a:extLst>
              <a:ext uri="{FF2B5EF4-FFF2-40B4-BE49-F238E27FC236}">
                <a16:creationId xmlns="" xmlns:a16="http://schemas.microsoft.com/office/drawing/2014/main" id="{CD904986-9F83-4A4C-B663-8BB763DFA6D6}"/>
              </a:ext>
            </a:extLst>
          </p:cNvPr>
          <p:cNvSpPr/>
          <p:nvPr/>
        </p:nvSpPr>
        <p:spPr>
          <a:xfrm rot="5400000">
            <a:off x="9150946" y="3818915"/>
            <a:ext cx="1434606" cy="947956"/>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BC2AD061-D5EE-4755-97A4-E33D8A010B13}"/>
                  </a:ext>
                </a:extLst>
              </p:cNvPr>
              <p:cNvSpPr txBox="1"/>
              <p:nvPr/>
            </p:nvSpPr>
            <p:spPr>
              <a:xfrm>
                <a:off x="2323751" y="1753210"/>
                <a:ext cx="9353724" cy="2029851"/>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sz="2800" dirty="0">
                    <a:solidFill>
                      <a:schemeClr val="tx1"/>
                    </a:solidFill>
                  </a:rPr>
                  <a:t>Instead of trying to mimic the identity function by minimizing:</a:t>
                </a:r>
              </a:p>
              <a:p>
                <a:r>
                  <a:rPr lang="en-US" sz="2800" dirty="0">
                    <a:solidFill>
                      <a:schemeClr val="tx1"/>
                    </a:solidFill>
                  </a:rPr>
                  <a:t>							</a:t>
                </a:r>
                <a14:m>
                  <m:oMath xmlns:m="http://schemas.openxmlformats.org/officeDocument/2006/math">
                    <m:r>
                      <a:rPr lang="en-US" sz="2800" i="1" dirty="0" smtClean="0">
                        <a:solidFill>
                          <a:schemeClr val="tx1"/>
                        </a:solidFill>
                        <a:latin typeface="Cambria Math" panose="02040503050406030204" pitchFamily="18" charset="0"/>
                      </a:rPr>
                      <m:t>𝐿</m:t>
                    </m:r>
                    <m:d>
                      <m:dPr>
                        <m:ctrlPr>
                          <a:rPr lang="en-US" sz="2800" i="1" dirty="0" smtClean="0">
                            <a:solidFill>
                              <a:schemeClr val="tx1"/>
                            </a:solidFill>
                            <a:latin typeface="Cambria Math" charset="0"/>
                          </a:rPr>
                        </m:ctrlPr>
                      </m:dPr>
                      <m:e>
                        <m:r>
                          <a:rPr lang="en-US" sz="2800" i="1" dirty="0" smtClean="0">
                            <a:solidFill>
                              <a:schemeClr val="tx1"/>
                            </a:solidFill>
                            <a:latin typeface="Cambria Math" panose="02040503050406030204" pitchFamily="18" charset="0"/>
                          </a:rPr>
                          <m:t>𝑥</m:t>
                        </m:r>
                        <m:r>
                          <a:rPr lang="en-US" sz="2800" i="1" dirty="0" smtClean="0">
                            <a:solidFill>
                              <a:schemeClr val="tx1"/>
                            </a:solidFill>
                            <a:latin typeface="Cambria Math" panose="02040503050406030204" pitchFamily="18" charset="0"/>
                          </a:rPr>
                          <m:t>,</m:t>
                        </m:r>
                        <m:r>
                          <a:rPr lang="en-US" sz="2800" i="1" dirty="0" smtClean="0">
                            <a:solidFill>
                              <a:schemeClr val="tx1"/>
                            </a:solidFill>
                            <a:latin typeface="Cambria Math" panose="02040503050406030204" pitchFamily="18" charset="0"/>
                          </a:rPr>
                          <m:t>𝑔</m:t>
                        </m:r>
                        <m:d>
                          <m:dPr>
                            <m:ctrlPr>
                              <a:rPr lang="en-US" sz="2800" i="1" dirty="0" smtClean="0">
                                <a:solidFill>
                                  <a:schemeClr val="tx1"/>
                                </a:solidFill>
                                <a:latin typeface="Cambria Math" charset="0"/>
                              </a:rPr>
                            </m:ctrlPr>
                          </m:dPr>
                          <m:e>
                            <m:r>
                              <a:rPr lang="en-US" sz="2800" i="1" dirty="0" smtClean="0">
                                <a:solidFill>
                                  <a:schemeClr val="tx1"/>
                                </a:solidFill>
                                <a:latin typeface="Cambria Math" panose="02040503050406030204" pitchFamily="18" charset="0"/>
                              </a:rPr>
                              <m:t>𝑓</m:t>
                            </m:r>
                            <m:d>
                              <m:dPr>
                                <m:ctrlPr>
                                  <a:rPr lang="en-US" sz="2800" i="1" dirty="0" smtClean="0">
                                    <a:solidFill>
                                      <a:schemeClr val="tx1"/>
                                    </a:solidFill>
                                    <a:latin typeface="Cambria Math" charset="0"/>
                                  </a:rPr>
                                </m:ctrlPr>
                              </m:dPr>
                              <m:e>
                                <m:r>
                                  <a:rPr lang="en-US" sz="2800" i="1" dirty="0" smtClean="0">
                                    <a:solidFill>
                                      <a:schemeClr val="tx1"/>
                                    </a:solidFill>
                                    <a:latin typeface="Cambria Math" panose="02040503050406030204" pitchFamily="18" charset="0"/>
                                  </a:rPr>
                                  <m:t>𝑥</m:t>
                                </m:r>
                              </m:e>
                            </m:d>
                          </m:e>
                        </m:d>
                      </m:e>
                    </m:d>
                  </m:oMath>
                </a14:m>
                <a:endParaRPr lang="en-US" sz="2800" i="1" dirty="0">
                  <a:solidFill>
                    <a:schemeClr val="tx1"/>
                  </a:solidFill>
                  <a:latin typeface="Cambria Math" panose="02040503050406030204" pitchFamily="18" charset="0"/>
                </a:endParaRPr>
              </a:p>
              <a:p>
                <a:endParaRPr lang="en-US" sz="2800" i="1" dirty="0">
                  <a:solidFill>
                    <a:schemeClr val="tx1"/>
                  </a:solidFill>
                  <a:latin typeface="Cambria Math" panose="02040503050406030204" pitchFamily="18" charset="0"/>
                </a:endParaRPr>
              </a:p>
              <a:p>
                <a:r>
                  <a:rPr lang="en-US" sz="2800" i="1" dirty="0">
                    <a:solidFill>
                      <a:schemeClr val="tx1"/>
                    </a:solidFill>
                    <a:latin typeface="Cambria Math" panose="02040503050406030204" pitchFamily="18" charset="0"/>
                  </a:rPr>
                  <a:t>     	</a:t>
                </a:r>
                <a:r>
                  <a:rPr lang="en-US" sz="2800" dirty="0">
                    <a:solidFill>
                      <a:schemeClr val="tx1"/>
                    </a:solidFill>
                  </a:rPr>
                  <a:t>where</a:t>
                </a:r>
                <a:r>
                  <a:rPr lang="en-US" sz="2800" i="1" dirty="0">
                    <a:solidFill>
                      <a:schemeClr val="tx1"/>
                    </a:solidFill>
                    <a:latin typeface="Cambria Math" panose="02040503050406030204" pitchFamily="18" charset="0"/>
                  </a:rPr>
                  <a:t> L </a:t>
                </a:r>
                <a:r>
                  <a:rPr lang="en-US" sz="2800" dirty="0">
                    <a:solidFill>
                      <a:schemeClr val="tx1"/>
                    </a:solidFill>
                  </a:rPr>
                  <a:t>is some loss function</a:t>
                </a:r>
              </a:p>
            </p:txBody>
          </p:sp>
        </mc:Choice>
        <mc:Fallback xmlns="">
          <p:sp>
            <p:nvSpPr>
              <p:cNvPr id="4" name="TextBox 3">
                <a:extLst>
                  <a:ext uri="{FF2B5EF4-FFF2-40B4-BE49-F238E27FC236}">
                    <a16:creationId xmlns:a16="http://schemas.microsoft.com/office/drawing/2014/main" id="{BC2AD061-D5EE-4755-97A4-E33D8A010B13}"/>
                  </a:ext>
                </a:extLst>
              </p:cNvPr>
              <p:cNvSpPr txBox="1">
                <a:spLocks noRot="1" noChangeAspect="1" noMove="1" noResize="1" noEditPoints="1" noAdjustHandles="1" noChangeArrowheads="1" noChangeShapeType="1" noTextEdit="1"/>
              </p:cNvSpPr>
              <p:nvPr/>
            </p:nvSpPr>
            <p:spPr>
              <a:xfrm>
                <a:off x="2323751" y="1753210"/>
                <a:ext cx="9353724" cy="2029851"/>
              </a:xfrm>
              <a:prstGeom prst="rect">
                <a:avLst/>
              </a:prstGeom>
              <a:blipFill>
                <a:blip r:embed="rId3"/>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761271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3CC733-2319-418B-8FE5-ADA4D94EFF2A}"/>
              </a:ext>
            </a:extLst>
          </p:cNvPr>
          <p:cNvSpPr>
            <a:spLocks noGrp="1"/>
          </p:cNvSpPr>
          <p:nvPr>
            <p:ph type="title"/>
          </p:nvPr>
        </p:nvSpPr>
        <p:spPr/>
        <p:txBody>
          <a:bodyPr/>
          <a:lstStyle/>
          <a:p>
            <a:r>
              <a:rPr lang="en-US" dirty="0"/>
              <a:t>Denoising Autoencoders</a:t>
            </a:r>
            <a:endParaRPr lang="he-IL" dirty="0"/>
          </a:p>
        </p:txBody>
      </p:sp>
      <p:sp>
        <p:nvSpPr>
          <p:cNvPr id="4" name="TextBox 3">
            <a:extLst>
              <a:ext uri="{FF2B5EF4-FFF2-40B4-BE49-F238E27FC236}">
                <a16:creationId xmlns="" xmlns:a16="http://schemas.microsoft.com/office/drawing/2014/main" id="{BC2AD061-D5EE-4755-97A4-E33D8A010B13}"/>
              </a:ext>
            </a:extLst>
          </p:cNvPr>
          <p:cNvSpPr txBox="1"/>
          <p:nvPr/>
        </p:nvSpPr>
        <p:spPr>
          <a:xfrm>
            <a:off x="805343" y="2004969"/>
            <a:ext cx="9932565" cy="369332"/>
          </a:xfrm>
          <a:prstGeom prst="rect">
            <a:avLst/>
          </a:prstGeom>
          <a:noFill/>
        </p:spPr>
        <p:txBody>
          <a:bodyPr wrap="square" rtlCol="1">
            <a:spAutoFit/>
          </a:bodyPr>
          <a:lstStyle/>
          <a:p>
            <a:pPr marL="285750" indent="-285750">
              <a:buFontTx/>
              <a:buChar char="-"/>
            </a:pPr>
            <a:endParaRPr lang="he-IL"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 xmlns:a16="http://schemas.microsoft.com/office/drawing/2014/main" id="{1A891530-97DF-4F71-9700-297BE1F582D3}"/>
                  </a:ext>
                </a:extLst>
              </p:cNvPr>
              <p:cNvSpPr txBox="1"/>
              <p:nvPr/>
            </p:nvSpPr>
            <p:spPr>
              <a:xfrm>
                <a:off x="5912525" y="3669321"/>
                <a:ext cx="9021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𝑓</m:t>
                      </m:r>
                      <m:d>
                        <m:dPr>
                          <m:ctrlPr>
                            <a:rPr lang="en-US" sz="3200" i="1">
                              <a:latin typeface="Cambria Math" charset="0"/>
                            </a:rPr>
                          </m:ctrlPr>
                        </m:dPr>
                        <m:e>
                          <m:r>
                            <a:rPr lang="en-US" sz="3200" i="1">
                              <a:latin typeface="Cambria Math" panose="02040503050406030204" pitchFamily="18" charset="0"/>
                            </a:rPr>
                            <m:t>𝑥</m:t>
                          </m:r>
                        </m:e>
                      </m:d>
                    </m:oMath>
                  </m:oMathPara>
                </a14:m>
                <a:endParaRPr lang="en-US" sz="3200" dirty="0"/>
              </a:p>
            </p:txBody>
          </p:sp>
        </mc:Choice>
        <mc:Fallback xmlns="">
          <p:sp>
            <p:nvSpPr>
              <p:cNvPr id="31" name="TextBox 30">
                <a:extLst>
                  <a:ext uri="{FF2B5EF4-FFF2-40B4-BE49-F238E27FC236}">
                    <a16:creationId xmlns:a16="http://schemas.microsoft.com/office/drawing/2014/main" id="{1A891530-97DF-4F71-9700-297BE1F582D3}"/>
                  </a:ext>
                </a:extLst>
              </p:cNvPr>
              <p:cNvSpPr txBox="1">
                <a:spLocks noRot="1" noChangeAspect="1" noMove="1" noResize="1" noEditPoints="1" noAdjustHandles="1" noChangeArrowheads="1" noChangeShapeType="1" noTextEdit="1"/>
              </p:cNvSpPr>
              <p:nvPr/>
            </p:nvSpPr>
            <p:spPr>
              <a:xfrm>
                <a:off x="5912525" y="3669321"/>
                <a:ext cx="902106" cy="492443"/>
              </a:xfrm>
              <a:prstGeom prst="rect">
                <a:avLst/>
              </a:prstGeom>
              <a:blipFill>
                <a:blip r:embed="rId2"/>
                <a:stretch>
                  <a:fillRect/>
                </a:stretch>
              </a:blipFill>
            </p:spPr>
            <p:txBody>
              <a:bodyPr/>
              <a:lstStyle/>
              <a:p>
                <a:r>
                  <a:rPr lang="he-IL">
                    <a:noFill/>
                  </a:rPr>
                  <a:t> </a:t>
                </a:r>
              </a:p>
            </p:txBody>
          </p:sp>
        </mc:Fallback>
      </mc:AlternateContent>
      <p:grpSp>
        <p:nvGrpSpPr>
          <p:cNvPr id="35" name="Group 34">
            <a:extLst>
              <a:ext uri="{FF2B5EF4-FFF2-40B4-BE49-F238E27FC236}">
                <a16:creationId xmlns="" xmlns:a16="http://schemas.microsoft.com/office/drawing/2014/main" id="{0EBB742D-C9D4-48F3-9762-B2196CB0859C}"/>
              </a:ext>
            </a:extLst>
          </p:cNvPr>
          <p:cNvGrpSpPr/>
          <p:nvPr/>
        </p:nvGrpSpPr>
        <p:grpSpPr>
          <a:xfrm>
            <a:off x="6648918" y="1949448"/>
            <a:ext cx="5378803" cy="4054057"/>
            <a:chOff x="5868742" y="2024732"/>
            <a:chExt cx="5378803" cy="4054057"/>
          </a:xfrm>
        </p:grpSpPr>
        <p:sp>
          <p:nvSpPr>
            <p:cNvPr id="5" name="Rectangle: Rounded Corners 4">
              <a:extLst>
                <a:ext uri="{FF2B5EF4-FFF2-40B4-BE49-F238E27FC236}">
                  <a16:creationId xmlns="" xmlns:a16="http://schemas.microsoft.com/office/drawing/2014/main" id="{EE31958A-4E09-4ED3-8EDB-4E91A2B9501B}"/>
                </a:ext>
              </a:extLst>
            </p:cNvPr>
            <p:cNvSpPr/>
            <p:nvPr/>
          </p:nvSpPr>
          <p:spPr>
            <a:xfrm>
              <a:off x="6633538" y="202473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 xmlns:a16="http://schemas.microsoft.com/office/drawing/2014/main" id="{50C1C1AE-2E7C-461B-8D15-AFF364A0DFDE}"/>
                </a:ext>
              </a:extLst>
            </p:cNvPr>
            <p:cNvSpPr/>
            <p:nvPr/>
          </p:nvSpPr>
          <p:spPr>
            <a:xfrm>
              <a:off x="7507142"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FB856D23-22D9-47DA-80A7-BE42955DC39E}"/>
                </a:ext>
              </a:extLst>
            </p:cNvPr>
            <p:cNvSpPr/>
            <p:nvPr/>
          </p:nvSpPr>
          <p:spPr>
            <a:xfrm>
              <a:off x="8099157"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C8CD7428-51F3-4793-B31F-32B6D653F23C}"/>
                </a:ext>
              </a:extLst>
            </p:cNvPr>
            <p:cNvSpPr/>
            <p:nvPr/>
          </p:nvSpPr>
          <p:spPr>
            <a:xfrm>
              <a:off x="868628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392F34B8-5AE7-498A-B16A-6B8F36C67112}"/>
                </a:ext>
              </a:extLst>
            </p:cNvPr>
            <p:cNvSpPr/>
            <p:nvPr/>
          </p:nvSpPr>
          <p:spPr>
            <a:xfrm>
              <a:off x="9278301"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452C4355-6E98-494D-8B24-B50CAE5A7CF7}"/>
                </a:ext>
              </a:extLst>
            </p:cNvPr>
            <p:cNvSpPr/>
            <p:nvPr/>
          </p:nvSpPr>
          <p:spPr>
            <a:xfrm>
              <a:off x="987031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04AEF87D-BF56-44F9-BBBD-C2BD328321B4}"/>
                </a:ext>
              </a:extLst>
            </p:cNvPr>
            <p:cNvSpPr/>
            <p:nvPr/>
          </p:nvSpPr>
          <p:spPr>
            <a:xfrm>
              <a:off x="6920013"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 xmlns:a16="http://schemas.microsoft.com/office/drawing/2014/main" id="{E5E37404-5169-461C-B197-A9014930BD90}"/>
                </a:ext>
              </a:extLst>
            </p:cNvPr>
            <p:cNvSpPr/>
            <p:nvPr/>
          </p:nvSpPr>
          <p:spPr>
            <a:xfrm>
              <a:off x="6618284" y="535894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1C20E27A-75E3-4E3C-98D1-C7969367A0C4}"/>
                </a:ext>
              </a:extLst>
            </p:cNvPr>
            <p:cNvSpPr/>
            <p:nvPr/>
          </p:nvSpPr>
          <p:spPr>
            <a:xfrm>
              <a:off x="7520588"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299D5910-51A4-4FE6-9D9D-9F65B296DBEF}"/>
                </a:ext>
              </a:extLst>
            </p:cNvPr>
            <p:cNvSpPr/>
            <p:nvPr/>
          </p:nvSpPr>
          <p:spPr>
            <a:xfrm>
              <a:off x="8112603"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BA753CB6-A2C0-4F4C-AB4E-7B2F9241FF10}"/>
                </a:ext>
              </a:extLst>
            </p:cNvPr>
            <p:cNvSpPr/>
            <p:nvPr/>
          </p:nvSpPr>
          <p:spPr>
            <a:xfrm>
              <a:off x="869973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 xmlns:a16="http://schemas.microsoft.com/office/drawing/2014/main" id="{36964D70-8D79-4D0C-92C3-86299E53773D}"/>
                </a:ext>
              </a:extLst>
            </p:cNvPr>
            <p:cNvSpPr/>
            <p:nvPr/>
          </p:nvSpPr>
          <p:spPr>
            <a:xfrm>
              <a:off x="9291747"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47FE6AE6-A4F3-46DB-B3E3-28F4EC4DE957}"/>
                </a:ext>
              </a:extLst>
            </p:cNvPr>
            <p:cNvSpPr/>
            <p:nvPr/>
          </p:nvSpPr>
          <p:spPr>
            <a:xfrm>
              <a:off x="988376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62DE6065-4DFB-46B3-8805-18EE9873D0E8}"/>
                </a:ext>
              </a:extLst>
            </p:cNvPr>
            <p:cNvSpPr/>
            <p:nvPr/>
          </p:nvSpPr>
          <p:spPr>
            <a:xfrm>
              <a:off x="6933459"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 xmlns:a16="http://schemas.microsoft.com/office/drawing/2014/main" id="{033FABE5-23DC-4E5B-A5E9-6EB2A8411307}"/>
                </a:ext>
              </a:extLst>
            </p:cNvPr>
            <p:cNvSpPr/>
            <p:nvPr/>
          </p:nvSpPr>
          <p:spPr>
            <a:xfrm>
              <a:off x="6034455" y="3657316"/>
              <a:ext cx="5213090"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4F120D72-366F-488F-9841-EFD092AEA72C}"/>
                </a:ext>
              </a:extLst>
            </p:cNvPr>
            <p:cNvSpPr/>
            <p:nvPr/>
          </p:nvSpPr>
          <p:spPr>
            <a:xfrm>
              <a:off x="8200526"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 xmlns:a16="http://schemas.microsoft.com/office/drawing/2014/main" id="{A1B126B8-B8DE-448C-A4B1-33A9252BA7FF}"/>
                </a:ext>
              </a:extLst>
            </p:cNvPr>
            <p:cNvSpPr/>
            <p:nvPr/>
          </p:nvSpPr>
          <p:spPr>
            <a:xfrm>
              <a:off x="8792541"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AF8D3F2B-5A61-4632-9AF3-3B53A756446B}"/>
                </a:ext>
              </a:extLst>
            </p:cNvPr>
            <p:cNvSpPr/>
            <p:nvPr/>
          </p:nvSpPr>
          <p:spPr>
            <a:xfrm>
              <a:off x="9379670"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85C854A2-EFEE-4172-961B-2500F4E218C5}"/>
                </a:ext>
              </a:extLst>
            </p:cNvPr>
            <p:cNvSpPr/>
            <p:nvPr/>
          </p:nvSpPr>
          <p:spPr>
            <a:xfrm>
              <a:off x="9971685"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 xmlns:a16="http://schemas.microsoft.com/office/drawing/2014/main" id="{53FBE03D-025E-4D7D-B655-FFBA7CDA4001}"/>
                </a:ext>
              </a:extLst>
            </p:cNvPr>
            <p:cNvSpPr/>
            <p:nvPr/>
          </p:nvSpPr>
          <p:spPr>
            <a:xfrm>
              <a:off x="10563700"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 xmlns:a16="http://schemas.microsoft.com/office/drawing/2014/main" id="{BC62B12D-B3D4-4F23-92E6-D7AED321731C}"/>
                </a:ext>
              </a:extLst>
            </p:cNvPr>
            <p:cNvSpPr/>
            <p:nvPr/>
          </p:nvSpPr>
          <p:spPr>
            <a:xfrm>
              <a:off x="7613397"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 xmlns:a16="http://schemas.microsoft.com/office/drawing/2014/main" id="{0D29A1DB-0321-42C3-AD72-EC6B8320FFAA}"/>
                </a:ext>
              </a:extLst>
            </p:cNvPr>
            <p:cNvSpPr/>
            <p:nvPr/>
          </p:nvSpPr>
          <p:spPr>
            <a:xfrm>
              <a:off x="6429367"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 xmlns:a16="http://schemas.microsoft.com/office/drawing/2014/main" id="{5AE5E868-16F6-4623-AC94-C4F623EB1051}"/>
                </a:ext>
              </a:extLst>
            </p:cNvPr>
            <p:cNvSpPr/>
            <p:nvPr/>
          </p:nvSpPr>
          <p:spPr>
            <a:xfrm>
              <a:off x="7021382" y="378461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 xmlns:a16="http://schemas.microsoft.com/office/drawing/2014/main" id="{EC99A11C-9937-4B85-85F4-98451CDAEE23}"/>
                </a:ext>
              </a:extLst>
            </p:cNvPr>
            <p:cNvSpPr/>
            <p:nvPr/>
          </p:nvSpPr>
          <p:spPr>
            <a:xfrm rot="16200000">
              <a:off x="8159201" y="4810932"/>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 xmlns:a16="http://schemas.microsoft.com/office/drawing/2014/main" id="{1F605682-3EA9-4741-BD74-73D9DF0551A0}"/>
                </a:ext>
              </a:extLst>
            </p:cNvPr>
            <p:cNvSpPr/>
            <p:nvPr/>
          </p:nvSpPr>
          <p:spPr>
            <a:xfrm rot="16200000">
              <a:off x="8180461" y="3142761"/>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 xmlns:a16="http://schemas.microsoft.com/office/drawing/2014/main" id="{255E0256-63D5-4163-820D-853C36ED9EA2}"/>
                    </a:ext>
                  </a:extLst>
                </p:cNvPr>
                <p:cNvSpPr txBox="1"/>
                <p:nvPr/>
              </p:nvSpPr>
              <p:spPr>
                <a:xfrm>
                  <a:off x="5868742" y="5471671"/>
                  <a:ext cx="6047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𝑥</m:t>
                        </m:r>
                      </m:oMath>
                    </m:oMathPara>
                  </a14:m>
                  <a:endParaRPr lang="en-US" sz="3200" dirty="0"/>
                </a:p>
              </p:txBody>
            </p:sp>
          </mc:Choice>
          <mc:Fallback xmlns="">
            <p:sp>
              <p:nvSpPr>
                <p:cNvPr id="30" name="TextBox 29">
                  <a:extLst>
                    <a:ext uri="{FF2B5EF4-FFF2-40B4-BE49-F238E27FC236}">
                      <a16:creationId xmlns:a16="http://schemas.microsoft.com/office/drawing/2014/main" id="{255E0256-63D5-4163-820D-853C36ED9EA2}"/>
                    </a:ext>
                  </a:extLst>
                </p:cNvPr>
                <p:cNvSpPr txBox="1">
                  <a:spLocks noRot="1" noChangeAspect="1" noMove="1" noResize="1" noEditPoints="1" noAdjustHandles="1" noChangeArrowheads="1" noChangeShapeType="1" noTextEdit="1"/>
                </p:cNvSpPr>
                <p:nvPr/>
              </p:nvSpPr>
              <p:spPr>
                <a:xfrm>
                  <a:off x="5868742" y="5471671"/>
                  <a:ext cx="604753" cy="492443"/>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4C571C90-DCCA-456E-A4FB-E0D204CD8566}"/>
                    </a:ext>
                  </a:extLst>
                </p:cNvPr>
                <p:cNvSpPr txBox="1"/>
                <p:nvPr/>
              </p:nvSpPr>
              <p:spPr>
                <a:xfrm>
                  <a:off x="6024958" y="2060706"/>
                  <a:ext cx="32342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charset="0"/>
                              </a:rPr>
                            </m:ctrlPr>
                          </m:accPr>
                          <m:e>
                            <m:r>
                              <a:rPr lang="en-US" sz="3200" i="1">
                                <a:latin typeface="Cambria Math" panose="02040503050406030204" pitchFamily="18" charset="0"/>
                              </a:rPr>
                              <m:t>𝑥</m:t>
                            </m:r>
                          </m:e>
                        </m:acc>
                      </m:oMath>
                    </m:oMathPara>
                  </a14:m>
                  <a:endParaRPr lang="en-US" sz="3200" dirty="0"/>
                </a:p>
              </p:txBody>
            </p:sp>
          </mc:Choice>
          <mc:Fallback xmlns="">
            <p:sp>
              <p:nvSpPr>
                <p:cNvPr id="32" name="TextBox 31">
                  <a:extLst>
                    <a:ext uri="{FF2B5EF4-FFF2-40B4-BE49-F238E27FC236}">
                      <a16:creationId xmlns:a16="http://schemas.microsoft.com/office/drawing/2014/main" id="{4C571C90-DCCA-456E-A4FB-E0D204CD8566}"/>
                    </a:ext>
                  </a:extLst>
                </p:cNvPr>
                <p:cNvSpPr txBox="1">
                  <a:spLocks noRot="1" noChangeAspect="1" noMove="1" noResize="1" noEditPoints="1" noAdjustHandles="1" noChangeArrowheads="1" noChangeShapeType="1" noTextEdit="1"/>
                </p:cNvSpPr>
                <p:nvPr/>
              </p:nvSpPr>
              <p:spPr>
                <a:xfrm>
                  <a:off x="6024958" y="2060706"/>
                  <a:ext cx="323422" cy="492443"/>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 xmlns:a16="http://schemas.microsoft.com/office/drawing/2014/main" id="{12D9CDC1-A2B1-43AA-8467-74BD13626AEC}"/>
                    </a:ext>
                  </a:extLst>
                </p:cNvPr>
                <p:cNvSpPr txBox="1"/>
                <p:nvPr/>
              </p:nvSpPr>
              <p:spPr>
                <a:xfrm>
                  <a:off x="8714972" y="4610724"/>
                  <a:ext cx="45916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oMath>
                    </m:oMathPara>
                  </a14:m>
                  <a:endParaRPr lang="en-US" sz="3600" dirty="0"/>
                </a:p>
              </p:txBody>
            </p:sp>
          </mc:Choice>
          <mc:Fallback xmlns="">
            <p:sp>
              <p:nvSpPr>
                <p:cNvPr id="33" name="TextBox 32">
                  <a:extLst>
                    <a:ext uri="{FF2B5EF4-FFF2-40B4-BE49-F238E27FC236}">
                      <a16:creationId xmlns:a16="http://schemas.microsoft.com/office/drawing/2014/main" id="{12D9CDC1-A2B1-43AA-8467-74BD13626AEC}"/>
                    </a:ext>
                  </a:extLst>
                </p:cNvPr>
                <p:cNvSpPr txBox="1">
                  <a:spLocks noRot="1" noChangeAspect="1" noMove="1" noResize="1" noEditPoints="1" noAdjustHandles="1" noChangeArrowheads="1" noChangeShapeType="1" noTextEdit="1"/>
                </p:cNvSpPr>
                <p:nvPr/>
              </p:nvSpPr>
              <p:spPr>
                <a:xfrm>
                  <a:off x="8714972" y="4610724"/>
                  <a:ext cx="459165" cy="553998"/>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 xmlns:a16="http://schemas.microsoft.com/office/drawing/2014/main" id="{C39E181D-A98B-47C2-8DF8-AFC3F8CCB297}"/>
                    </a:ext>
                  </a:extLst>
                </p:cNvPr>
                <p:cNvSpPr txBox="1"/>
                <p:nvPr/>
              </p:nvSpPr>
              <p:spPr>
                <a:xfrm>
                  <a:off x="8714972" y="2911849"/>
                  <a:ext cx="56425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r>
                          <a:rPr lang="en-US" sz="3600" b="0" i="1" smtClean="0">
                            <a:latin typeface="Cambria Math" panose="02040503050406030204" pitchFamily="18" charset="0"/>
                          </a:rPr>
                          <m:t>′</m:t>
                        </m:r>
                      </m:oMath>
                    </m:oMathPara>
                  </a14:m>
                  <a:endParaRPr lang="en-US" sz="3600" dirty="0"/>
                </a:p>
              </p:txBody>
            </p:sp>
          </mc:Choice>
          <mc:Fallback xmlns="">
            <p:sp>
              <p:nvSpPr>
                <p:cNvPr id="34" name="TextBox 33">
                  <a:extLst>
                    <a:ext uri="{FF2B5EF4-FFF2-40B4-BE49-F238E27FC236}">
                      <a16:creationId xmlns:a16="http://schemas.microsoft.com/office/drawing/2014/main" id="{C39E181D-A98B-47C2-8DF8-AFC3F8CCB297}"/>
                    </a:ext>
                  </a:extLst>
                </p:cNvPr>
                <p:cNvSpPr txBox="1">
                  <a:spLocks noRot="1" noChangeAspect="1" noMove="1" noResize="1" noEditPoints="1" noAdjustHandles="1" noChangeArrowheads="1" noChangeShapeType="1" noTextEdit="1"/>
                </p:cNvSpPr>
                <p:nvPr/>
              </p:nvSpPr>
              <p:spPr>
                <a:xfrm>
                  <a:off x="8714972" y="2911849"/>
                  <a:ext cx="564257" cy="553998"/>
                </a:xfrm>
                <a:prstGeom prst="rect">
                  <a:avLst/>
                </a:prstGeom>
                <a:blipFill>
                  <a:blip r:embed="rId7"/>
                  <a:stretch>
                    <a:fillRect/>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 xmlns:a16="http://schemas.microsoft.com/office/drawing/2014/main" id="{D633D9C0-6943-4A82-BCB0-9D18B6D84217}"/>
                  </a:ext>
                </a:extLst>
              </p:cNvPr>
              <p:cNvSpPr txBox="1"/>
              <p:nvPr/>
            </p:nvSpPr>
            <p:spPr>
              <a:xfrm>
                <a:off x="285228" y="2082097"/>
                <a:ext cx="5232386" cy="4401205"/>
              </a:xfrm>
              <a:prstGeom prst="rect">
                <a:avLst/>
              </a:prstGeom>
              <a:noFill/>
            </p:spPr>
            <p:txBody>
              <a:bodyPr wrap="square" rtlCol="0">
                <a:spAutoFit/>
              </a:bodyPr>
              <a:lstStyle/>
              <a:p>
                <a:r>
                  <a:rPr lang="en-US" sz="2800" dirty="0"/>
                  <a:t>Idea: A robust representation against noise:</a:t>
                </a:r>
              </a:p>
              <a:p>
                <a:endParaRPr lang="en-US" sz="2800" dirty="0"/>
              </a:p>
              <a:p>
                <a:pPr marL="342900" indent="-342900">
                  <a:buFontTx/>
                  <a:buChar char="-"/>
                </a:pPr>
                <a:r>
                  <a:rPr lang="en-US" sz="2800" dirty="0"/>
                  <a:t>Random assignment of subset of inputs to 0,  with probability </a:t>
                </a:r>
                <a14:m>
                  <m:oMath xmlns:m="http://schemas.openxmlformats.org/officeDocument/2006/math">
                    <m:r>
                      <a:rPr lang="en-US" sz="2800" i="1" smtClean="0">
                        <a:latin typeface="Cambria Math" panose="02040503050406030204" pitchFamily="18" charset="0"/>
                      </a:rPr>
                      <m:t>𝑣</m:t>
                    </m:r>
                  </m:oMath>
                </a14:m>
                <a:r>
                  <a:rPr lang="en-US" sz="2800" dirty="0"/>
                  <a:t>.</a:t>
                </a:r>
              </a:p>
              <a:p>
                <a:pPr marL="342900" indent="-342900">
                  <a:buFontTx/>
                  <a:buChar char="-"/>
                </a:pPr>
                <a:r>
                  <a:rPr lang="en-US" sz="2800" dirty="0"/>
                  <a:t>Gaussian additive noise.	</a:t>
                </a:r>
              </a:p>
              <a:p>
                <a:endParaRPr lang="en-US" sz="2800" dirty="0"/>
              </a:p>
              <a:p>
                <a:endParaRPr lang="en-US" sz="2800" dirty="0"/>
              </a:p>
              <a:p>
                <a:endParaRPr lang="en-US" sz="2800" dirty="0"/>
              </a:p>
              <a:p>
                <a:endParaRPr lang="en-US" sz="2800" dirty="0"/>
              </a:p>
            </p:txBody>
          </p:sp>
        </mc:Choice>
        <mc:Fallback xmlns="">
          <p:sp>
            <p:nvSpPr>
              <p:cNvPr id="3" name="TextBox 2">
                <a:extLst>
                  <a:ext uri="{FF2B5EF4-FFF2-40B4-BE49-F238E27FC236}">
                    <a16:creationId xmlns:a16="http://schemas.microsoft.com/office/drawing/2014/main" id="{D633D9C0-6943-4A82-BCB0-9D18B6D84217}"/>
                  </a:ext>
                </a:extLst>
              </p:cNvPr>
              <p:cNvSpPr txBox="1">
                <a:spLocks noRot="1" noChangeAspect="1" noMove="1" noResize="1" noEditPoints="1" noAdjustHandles="1" noChangeArrowheads="1" noChangeShapeType="1" noTextEdit="1"/>
              </p:cNvSpPr>
              <p:nvPr/>
            </p:nvSpPr>
            <p:spPr>
              <a:xfrm>
                <a:off x="285228" y="2082097"/>
                <a:ext cx="5232386" cy="4401205"/>
              </a:xfrm>
              <a:prstGeom prst="rect">
                <a:avLst/>
              </a:prstGeom>
              <a:blipFill>
                <a:blip r:embed="rId8"/>
                <a:stretch>
                  <a:fillRect l="-2448" t="-1524" r="-932"/>
                </a:stretch>
              </a:blipFill>
            </p:spPr>
            <p:txBody>
              <a:bodyPr/>
              <a:lstStyle/>
              <a:p>
                <a:r>
                  <a:rPr lang="he-IL">
                    <a:noFill/>
                  </a:rPr>
                  <a:t> </a:t>
                </a:r>
              </a:p>
            </p:txBody>
          </p:sp>
        </mc:Fallback>
      </mc:AlternateContent>
      <p:pic>
        <p:nvPicPr>
          <p:cNvPr id="1026" name="Picture 2" descr="×ª××¦××ª ×ª××× × ×¢×××¨ âªlena image processing gaussian noiseâ¬â">
            <a:extLst>
              <a:ext uri="{FF2B5EF4-FFF2-40B4-BE49-F238E27FC236}">
                <a16:creationId xmlns="" xmlns:a16="http://schemas.microsoft.com/office/drawing/2014/main" id="{7989D9D6-9170-481E-86B8-41D7583183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9600" y="4791608"/>
            <a:ext cx="3698519" cy="1937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393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3CC733-2319-418B-8FE5-ADA4D94EFF2A}"/>
              </a:ext>
            </a:extLst>
          </p:cNvPr>
          <p:cNvSpPr>
            <a:spLocks noGrp="1"/>
          </p:cNvSpPr>
          <p:nvPr>
            <p:ph type="title"/>
          </p:nvPr>
        </p:nvSpPr>
        <p:spPr/>
        <p:txBody>
          <a:bodyPr/>
          <a:lstStyle/>
          <a:p>
            <a:r>
              <a:rPr lang="en-US" dirty="0"/>
              <a:t>Denoising Autoencoders</a:t>
            </a:r>
            <a:endParaRPr lang="he-IL" dirty="0"/>
          </a:p>
        </p:txBody>
      </p:sp>
      <p:sp>
        <p:nvSpPr>
          <p:cNvPr id="5" name="Rectangle: Rounded Corners 4">
            <a:extLst>
              <a:ext uri="{FF2B5EF4-FFF2-40B4-BE49-F238E27FC236}">
                <a16:creationId xmlns="" xmlns:a16="http://schemas.microsoft.com/office/drawing/2014/main" id="{EE31958A-4E09-4ED3-8EDB-4E91A2B9501B}"/>
              </a:ext>
            </a:extLst>
          </p:cNvPr>
          <p:cNvSpPr/>
          <p:nvPr/>
        </p:nvSpPr>
        <p:spPr>
          <a:xfrm>
            <a:off x="7510706" y="1039993"/>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 xmlns:a16="http://schemas.microsoft.com/office/drawing/2014/main" id="{50C1C1AE-2E7C-461B-8D15-AFF364A0DFDE}"/>
              </a:ext>
            </a:extLst>
          </p:cNvPr>
          <p:cNvSpPr/>
          <p:nvPr/>
        </p:nvSpPr>
        <p:spPr>
          <a:xfrm>
            <a:off x="8384310" y="120555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FB856D23-22D9-47DA-80A7-BE42955DC39E}"/>
              </a:ext>
            </a:extLst>
          </p:cNvPr>
          <p:cNvSpPr/>
          <p:nvPr/>
        </p:nvSpPr>
        <p:spPr>
          <a:xfrm>
            <a:off x="8976325" y="120555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C8CD7428-51F3-4793-B31F-32B6D653F23C}"/>
              </a:ext>
            </a:extLst>
          </p:cNvPr>
          <p:cNvSpPr/>
          <p:nvPr/>
        </p:nvSpPr>
        <p:spPr>
          <a:xfrm>
            <a:off x="9563454" y="120555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392F34B8-5AE7-498A-B16A-6B8F36C67112}"/>
              </a:ext>
            </a:extLst>
          </p:cNvPr>
          <p:cNvSpPr/>
          <p:nvPr/>
        </p:nvSpPr>
        <p:spPr>
          <a:xfrm>
            <a:off x="10155469" y="120555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452C4355-6E98-494D-8B24-B50CAE5A7CF7}"/>
              </a:ext>
            </a:extLst>
          </p:cNvPr>
          <p:cNvSpPr/>
          <p:nvPr/>
        </p:nvSpPr>
        <p:spPr>
          <a:xfrm>
            <a:off x="10747484" y="120555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04AEF87D-BF56-44F9-BBBD-C2BD328321B4}"/>
              </a:ext>
            </a:extLst>
          </p:cNvPr>
          <p:cNvSpPr/>
          <p:nvPr/>
        </p:nvSpPr>
        <p:spPr>
          <a:xfrm>
            <a:off x="7797181" y="120555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 xmlns:a16="http://schemas.microsoft.com/office/drawing/2014/main" id="{E5E37404-5169-461C-B197-A9014930BD90}"/>
              </a:ext>
            </a:extLst>
          </p:cNvPr>
          <p:cNvSpPr/>
          <p:nvPr/>
        </p:nvSpPr>
        <p:spPr>
          <a:xfrm>
            <a:off x="7495452" y="5912860"/>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1C20E27A-75E3-4E3C-98D1-C7969367A0C4}"/>
              </a:ext>
            </a:extLst>
          </p:cNvPr>
          <p:cNvSpPr/>
          <p:nvPr/>
        </p:nvSpPr>
        <p:spPr>
          <a:xfrm>
            <a:off x="8397756" y="607841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299D5910-51A4-4FE6-9D9D-9F65B296DBEF}"/>
              </a:ext>
            </a:extLst>
          </p:cNvPr>
          <p:cNvSpPr/>
          <p:nvPr/>
        </p:nvSpPr>
        <p:spPr>
          <a:xfrm>
            <a:off x="8989771" y="607841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BA753CB6-A2C0-4F4C-AB4E-7B2F9241FF10}"/>
              </a:ext>
            </a:extLst>
          </p:cNvPr>
          <p:cNvSpPr/>
          <p:nvPr/>
        </p:nvSpPr>
        <p:spPr>
          <a:xfrm>
            <a:off x="9576900" y="607841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 xmlns:a16="http://schemas.microsoft.com/office/drawing/2014/main" id="{36964D70-8D79-4D0C-92C3-86299E53773D}"/>
              </a:ext>
            </a:extLst>
          </p:cNvPr>
          <p:cNvSpPr/>
          <p:nvPr/>
        </p:nvSpPr>
        <p:spPr>
          <a:xfrm>
            <a:off x="10168915" y="607841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47FE6AE6-A4F3-46DB-B3E3-28F4EC4DE957}"/>
              </a:ext>
            </a:extLst>
          </p:cNvPr>
          <p:cNvSpPr/>
          <p:nvPr/>
        </p:nvSpPr>
        <p:spPr>
          <a:xfrm>
            <a:off x="10760930" y="607841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62DE6065-4DFB-46B3-8805-18EE9873D0E8}"/>
              </a:ext>
            </a:extLst>
          </p:cNvPr>
          <p:cNvSpPr/>
          <p:nvPr/>
        </p:nvSpPr>
        <p:spPr>
          <a:xfrm>
            <a:off x="7810627" y="607841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 xmlns:a16="http://schemas.microsoft.com/office/drawing/2014/main" id="{033FABE5-23DC-4E5B-A5E9-6EB2A8411307}"/>
              </a:ext>
            </a:extLst>
          </p:cNvPr>
          <p:cNvSpPr/>
          <p:nvPr/>
        </p:nvSpPr>
        <p:spPr>
          <a:xfrm>
            <a:off x="6911623" y="2672577"/>
            <a:ext cx="5213090"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4F120D72-366F-488F-9841-EFD092AEA72C}"/>
              </a:ext>
            </a:extLst>
          </p:cNvPr>
          <p:cNvSpPr/>
          <p:nvPr/>
        </p:nvSpPr>
        <p:spPr>
          <a:xfrm>
            <a:off x="9077694" y="281269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 xmlns:a16="http://schemas.microsoft.com/office/drawing/2014/main" id="{A1B126B8-B8DE-448C-A4B1-33A9252BA7FF}"/>
              </a:ext>
            </a:extLst>
          </p:cNvPr>
          <p:cNvSpPr/>
          <p:nvPr/>
        </p:nvSpPr>
        <p:spPr>
          <a:xfrm>
            <a:off x="9669709" y="281269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AF8D3F2B-5A61-4632-9AF3-3B53A756446B}"/>
              </a:ext>
            </a:extLst>
          </p:cNvPr>
          <p:cNvSpPr/>
          <p:nvPr/>
        </p:nvSpPr>
        <p:spPr>
          <a:xfrm>
            <a:off x="10256838" y="2812695"/>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85C854A2-EFEE-4172-961B-2500F4E218C5}"/>
              </a:ext>
            </a:extLst>
          </p:cNvPr>
          <p:cNvSpPr/>
          <p:nvPr/>
        </p:nvSpPr>
        <p:spPr>
          <a:xfrm>
            <a:off x="10848853" y="2812695"/>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 xmlns:a16="http://schemas.microsoft.com/office/drawing/2014/main" id="{53FBE03D-025E-4D7D-B655-FFBA7CDA4001}"/>
              </a:ext>
            </a:extLst>
          </p:cNvPr>
          <p:cNvSpPr/>
          <p:nvPr/>
        </p:nvSpPr>
        <p:spPr>
          <a:xfrm>
            <a:off x="11440868" y="2812695"/>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 xmlns:a16="http://schemas.microsoft.com/office/drawing/2014/main" id="{BC62B12D-B3D4-4F23-92E6-D7AED321731C}"/>
              </a:ext>
            </a:extLst>
          </p:cNvPr>
          <p:cNvSpPr/>
          <p:nvPr/>
        </p:nvSpPr>
        <p:spPr>
          <a:xfrm>
            <a:off x="8490565" y="281269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 xmlns:a16="http://schemas.microsoft.com/office/drawing/2014/main" id="{0D29A1DB-0321-42C3-AD72-EC6B8320FFAA}"/>
              </a:ext>
            </a:extLst>
          </p:cNvPr>
          <p:cNvSpPr/>
          <p:nvPr/>
        </p:nvSpPr>
        <p:spPr>
          <a:xfrm>
            <a:off x="7306535" y="281269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 xmlns:a16="http://schemas.microsoft.com/office/drawing/2014/main" id="{5AE5E868-16F6-4623-AC94-C4F623EB1051}"/>
              </a:ext>
            </a:extLst>
          </p:cNvPr>
          <p:cNvSpPr/>
          <p:nvPr/>
        </p:nvSpPr>
        <p:spPr>
          <a:xfrm>
            <a:off x="7898550" y="279987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 xmlns:a16="http://schemas.microsoft.com/office/drawing/2014/main" id="{EC99A11C-9937-4B85-85F4-98451CDAEE23}"/>
              </a:ext>
            </a:extLst>
          </p:cNvPr>
          <p:cNvSpPr/>
          <p:nvPr/>
        </p:nvSpPr>
        <p:spPr>
          <a:xfrm rot="16200000">
            <a:off x="9036369" y="3826193"/>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 xmlns:a16="http://schemas.microsoft.com/office/drawing/2014/main" id="{1F605682-3EA9-4741-BD74-73D9DF0551A0}"/>
              </a:ext>
            </a:extLst>
          </p:cNvPr>
          <p:cNvSpPr/>
          <p:nvPr/>
        </p:nvSpPr>
        <p:spPr>
          <a:xfrm rot="16200000">
            <a:off x="9057629" y="2158022"/>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 xmlns:a16="http://schemas.microsoft.com/office/drawing/2014/main" id="{255E0256-63D5-4163-820D-853C36ED9EA2}"/>
                  </a:ext>
                </a:extLst>
              </p:cNvPr>
              <p:cNvSpPr txBox="1"/>
              <p:nvPr/>
            </p:nvSpPr>
            <p:spPr>
              <a:xfrm>
                <a:off x="6745910" y="6025589"/>
                <a:ext cx="6047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𝑥</m:t>
                      </m:r>
                    </m:oMath>
                  </m:oMathPara>
                </a14:m>
                <a:endParaRPr lang="en-US" sz="3200" dirty="0"/>
              </a:p>
            </p:txBody>
          </p:sp>
        </mc:Choice>
        <mc:Fallback xmlns="">
          <p:sp>
            <p:nvSpPr>
              <p:cNvPr id="30" name="TextBox 29">
                <a:extLst>
                  <a:ext uri="{FF2B5EF4-FFF2-40B4-BE49-F238E27FC236}">
                    <a16:creationId xmlns:a16="http://schemas.microsoft.com/office/drawing/2014/main" id="{255E0256-63D5-4163-820D-853C36ED9EA2}"/>
                  </a:ext>
                </a:extLst>
              </p:cNvPr>
              <p:cNvSpPr txBox="1">
                <a:spLocks noRot="1" noChangeAspect="1" noMove="1" noResize="1" noEditPoints="1" noAdjustHandles="1" noChangeArrowheads="1" noChangeShapeType="1" noTextEdit="1"/>
              </p:cNvSpPr>
              <p:nvPr/>
            </p:nvSpPr>
            <p:spPr>
              <a:xfrm>
                <a:off x="6745910" y="6025589"/>
                <a:ext cx="604753"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4C571C90-DCCA-456E-A4FB-E0D204CD8566}"/>
                  </a:ext>
                </a:extLst>
              </p:cNvPr>
              <p:cNvSpPr txBox="1"/>
              <p:nvPr/>
            </p:nvSpPr>
            <p:spPr>
              <a:xfrm>
                <a:off x="6902126" y="1075967"/>
                <a:ext cx="32342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charset="0"/>
                            </a:rPr>
                          </m:ctrlPr>
                        </m:accPr>
                        <m:e>
                          <m:r>
                            <a:rPr lang="en-US" sz="3200" i="1">
                              <a:latin typeface="Cambria Math" panose="02040503050406030204" pitchFamily="18" charset="0"/>
                            </a:rPr>
                            <m:t>𝑥</m:t>
                          </m:r>
                        </m:e>
                      </m:acc>
                    </m:oMath>
                  </m:oMathPara>
                </a14:m>
                <a:endParaRPr lang="en-US" sz="3200" dirty="0"/>
              </a:p>
            </p:txBody>
          </p:sp>
        </mc:Choice>
        <mc:Fallback xmlns="">
          <p:sp>
            <p:nvSpPr>
              <p:cNvPr id="32" name="TextBox 31">
                <a:extLst>
                  <a:ext uri="{FF2B5EF4-FFF2-40B4-BE49-F238E27FC236}">
                    <a16:creationId xmlns:a16="http://schemas.microsoft.com/office/drawing/2014/main" id="{4C571C90-DCCA-456E-A4FB-E0D204CD8566}"/>
                  </a:ext>
                </a:extLst>
              </p:cNvPr>
              <p:cNvSpPr txBox="1">
                <a:spLocks noRot="1" noChangeAspect="1" noMove="1" noResize="1" noEditPoints="1" noAdjustHandles="1" noChangeArrowheads="1" noChangeShapeType="1" noTextEdit="1"/>
              </p:cNvSpPr>
              <p:nvPr/>
            </p:nvSpPr>
            <p:spPr>
              <a:xfrm>
                <a:off x="6902126" y="1075967"/>
                <a:ext cx="323422"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 xmlns:a16="http://schemas.microsoft.com/office/drawing/2014/main" id="{12D9CDC1-A2B1-43AA-8467-74BD13626AEC}"/>
                  </a:ext>
                </a:extLst>
              </p:cNvPr>
              <p:cNvSpPr txBox="1"/>
              <p:nvPr/>
            </p:nvSpPr>
            <p:spPr>
              <a:xfrm>
                <a:off x="9592140" y="3625985"/>
                <a:ext cx="45916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oMath>
                  </m:oMathPara>
                </a14:m>
                <a:endParaRPr lang="en-US" sz="3600" dirty="0"/>
              </a:p>
            </p:txBody>
          </p:sp>
        </mc:Choice>
        <mc:Fallback xmlns="">
          <p:sp>
            <p:nvSpPr>
              <p:cNvPr id="33" name="TextBox 32">
                <a:extLst>
                  <a:ext uri="{FF2B5EF4-FFF2-40B4-BE49-F238E27FC236}">
                    <a16:creationId xmlns:a16="http://schemas.microsoft.com/office/drawing/2014/main" id="{12D9CDC1-A2B1-43AA-8467-74BD13626AEC}"/>
                  </a:ext>
                </a:extLst>
              </p:cNvPr>
              <p:cNvSpPr txBox="1">
                <a:spLocks noRot="1" noChangeAspect="1" noMove="1" noResize="1" noEditPoints="1" noAdjustHandles="1" noChangeArrowheads="1" noChangeShapeType="1" noTextEdit="1"/>
              </p:cNvSpPr>
              <p:nvPr/>
            </p:nvSpPr>
            <p:spPr>
              <a:xfrm>
                <a:off x="9592140" y="3625985"/>
                <a:ext cx="459165"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 xmlns:a16="http://schemas.microsoft.com/office/drawing/2014/main" id="{C39E181D-A98B-47C2-8DF8-AFC3F8CCB297}"/>
                  </a:ext>
                </a:extLst>
              </p:cNvPr>
              <p:cNvSpPr txBox="1"/>
              <p:nvPr/>
            </p:nvSpPr>
            <p:spPr>
              <a:xfrm>
                <a:off x="9592140" y="1927110"/>
                <a:ext cx="56425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r>
                        <a:rPr lang="en-US" sz="3600" b="0" i="1" smtClean="0">
                          <a:latin typeface="Cambria Math" panose="02040503050406030204" pitchFamily="18" charset="0"/>
                        </a:rPr>
                        <m:t>′</m:t>
                      </m:r>
                    </m:oMath>
                  </m:oMathPara>
                </a14:m>
                <a:endParaRPr lang="en-US" sz="3600" dirty="0"/>
              </a:p>
            </p:txBody>
          </p:sp>
        </mc:Choice>
        <mc:Fallback xmlns="">
          <p:sp>
            <p:nvSpPr>
              <p:cNvPr id="34" name="TextBox 33">
                <a:extLst>
                  <a:ext uri="{FF2B5EF4-FFF2-40B4-BE49-F238E27FC236}">
                    <a16:creationId xmlns:a16="http://schemas.microsoft.com/office/drawing/2014/main" id="{C39E181D-A98B-47C2-8DF8-AFC3F8CCB297}"/>
                  </a:ext>
                </a:extLst>
              </p:cNvPr>
              <p:cNvSpPr txBox="1">
                <a:spLocks noRot="1" noChangeAspect="1" noMove="1" noResize="1" noEditPoints="1" noAdjustHandles="1" noChangeArrowheads="1" noChangeShapeType="1" noTextEdit="1"/>
              </p:cNvSpPr>
              <p:nvPr/>
            </p:nvSpPr>
            <p:spPr>
              <a:xfrm>
                <a:off x="9592140" y="1927110"/>
                <a:ext cx="564257"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 xmlns:a16="http://schemas.microsoft.com/office/drawing/2014/main" id="{D633D9C0-6943-4A82-BCB0-9D18B6D84217}"/>
                  </a:ext>
                </a:extLst>
              </p:cNvPr>
              <p:cNvSpPr txBox="1"/>
              <p:nvPr/>
            </p:nvSpPr>
            <p:spPr>
              <a:xfrm>
                <a:off x="378219" y="2015597"/>
                <a:ext cx="521309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Reconstruction </a:t>
                </a:r>
                <a14:m>
                  <m:oMath xmlns:m="http://schemas.openxmlformats.org/officeDocument/2006/math">
                    <m:acc>
                      <m:accPr>
                        <m:chr m:val="̂"/>
                        <m:ctrlPr>
                          <a:rPr lang="en-US" sz="2400" i="1" dirty="0" smtClean="0">
                            <a:latin typeface="Cambria Math" charset="0"/>
                          </a:rPr>
                        </m:ctrlPr>
                      </m:accPr>
                      <m:e>
                        <m:r>
                          <a:rPr lang="en-US" sz="2400" i="1" dirty="0" smtClean="0">
                            <a:latin typeface="Cambria Math" panose="02040503050406030204" pitchFamily="18" charset="0"/>
                          </a:rPr>
                          <m:t>𝑥</m:t>
                        </m:r>
                      </m:e>
                    </m:acc>
                  </m:oMath>
                </a14:m>
                <a:r>
                  <a:rPr lang="en-US" sz="2400" dirty="0"/>
                  <a:t> computed from the corrupted input </a:t>
                </a:r>
                <a14:m>
                  <m:oMath xmlns:m="http://schemas.openxmlformats.org/officeDocument/2006/math">
                    <m:acc>
                      <m:accPr>
                        <m:chr m:val="̃"/>
                        <m:ctrlPr>
                          <a:rPr lang="en-US" sz="2400" i="1" dirty="0" smtClean="0">
                            <a:latin typeface="Cambria Math" charset="0"/>
                          </a:rPr>
                        </m:ctrlPr>
                      </m:accPr>
                      <m:e>
                        <m:r>
                          <a:rPr lang="en-US" sz="2400" i="1" dirty="0">
                            <a:latin typeface="Cambria Math" panose="02040503050406030204" pitchFamily="18" charset="0"/>
                          </a:rPr>
                          <m:t>𝑥</m:t>
                        </m:r>
                      </m:e>
                    </m:acc>
                  </m:oMath>
                </a14:m>
                <a:r>
                  <a:rPr lang="en-US" sz="2400" dirty="0"/>
                  <a:t>.</a:t>
                </a:r>
              </a:p>
              <a:p>
                <a:pPr marL="285750" indent="-285750">
                  <a:buFont typeface="Arial" panose="020B0604020202020204" pitchFamily="34" charset="0"/>
                  <a:buChar char="•"/>
                </a:pPr>
                <a:r>
                  <a:rPr lang="en-US" sz="2400" dirty="0"/>
                  <a:t>Loss function compares </a:t>
                </a:r>
                <a14:m>
                  <m:oMath xmlns:m="http://schemas.openxmlformats.org/officeDocument/2006/math">
                    <m:acc>
                      <m:accPr>
                        <m:chr m:val="̂"/>
                        <m:ctrlPr>
                          <a:rPr lang="en-US" sz="2400" i="1" dirty="0">
                            <a:latin typeface="Cambria Math" charset="0"/>
                          </a:rPr>
                        </m:ctrlPr>
                      </m:accPr>
                      <m:e>
                        <m:r>
                          <a:rPr lang="en-US" sz="2400" i="1" dirty="0">
                            <a:latin typeface="Cambria Math" panose="02040503050406030204" pitchFamily="18" charset="0"/>
                          </a:rPr>
                          <m:t>𝑥</m:t>
                        </m:r>
                      </m:e>
                    </m:acc>
                  </m:oMath>
                </a14:m>
                <a:r>
                  <a:rPr lang="en-US" sz="2400" dirty="0"/>
                  <a:t> reconstruction with the noiseless </a:t>
                </a:r>
                <a14:m>
                  <m:oMath xmlns:m="http://schemas.openxmlformats.org/officeDocument/2006/math">
                    <m:r>
                      <a:rPr lang="en-US" sz="2400" i="1">
                        <a:latin typeface="Cambria Math" panose="02040503050406030204" pitchFamily="18" charset="0"/>
                      </a:rPr>
                      <m:t>𝑥</m:t>
                    </m:r>
                  </m:oMath>
                </a14:m>
                <a:r>
                  <a:rPr lang="en-US" sz="2400" dirty="0"/>
                  <a:t>.</a:t>
                </a:r>
              </a:p>
            </p:txBody>
          </p:sp>
        </mc:Choice>
        <mc:Fallback xmlns="">
          <p:sp>
            <p:nvSpPr>
              <p:cNvPr id="3" name="TextBox 2">
                <a:extLst>
                  <a:ext uri="{FF2B5EF4-FFF2-40B4-BE49-F238E27FC236}">
                    <a16:creationId xmlns:a16="http://schemas.microsoft.com/office/drawing/2014/main" id="{D633D9C0-6943-4A82-BCB0-9D18B6D84217}"/>
                  </a:ext>
                </a:extLst>
              </p:cNvPr>
              <p:cNvSpPr txBox="1">
                <a:spLocks noRot="1" noChangeAspect="1" noMove="1" noResize="1" noEditPoints="1" noAdjustHandles="1" noChangeArrowheads="1" noChangeShapeType="1" noTextEdit="1"/>
              </p:cNvSpPr>
              <p:nvPr/>
            </p:nvSpPr>
            <p:spPr>
              <a:xfrm>
                <a:off x="378219" y="2015597"/>
                <a:ext cx="5213090" cy="1569660"/>
              </a:xfrm>
              <a:prstGeom prst="rect">
                <a:avLst/>
              </a:prstGeom>
              <a:blipFill>
                <a:blip r:embed="rId6"/>
                <a:stretch>
                  <a:fillRect l="-1520" t="-3113" r="-2690" b="-8171"/>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 xmlns:a16="http://schemas.microsoft.com/office/drawing/2014/main" id="{AD6FE9C4-161E-4BFB-8704-51188969DF7A}"/>
                  </a:ext>
                </a:extLst>
              </p:cNvPr>
              <p:cNvSpPr txBox="1"/>
              <p:nvPr/>
            </p:nvSpPr>
            <p:spPr>
              <a:xfrm>
                <a:off x="6920379" y="4471775"/>
                <a:ext cx="2911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charset="0"/>
                            </a:rPr>
                          </m:ctrlPr>
                        </m:accPr>
                        <m:e>
                          <m:r>
                            <a:rPr lang="en-US" sz="3200" i="1">
                              <a:latin typeface="Cambria Math" panose="02040503050406030204" pitchFamily="18" charset="0"/>
                            </a:rPr>
                            <m:t>𝑥</m:t>
                          </m:r>
                        </m:e>
                      </m:acc>
                    </m:oMath>
                  </m:oMathPara>
                </a14:m>
                <a:endParaRPr lang="en-US" sz="3200" dirty="0"/>
              </a:p>
            </p:txBody>
          </p:sp>
        </mc:Choice>
        <mc:Fallback xmlns="">
          <p:sp>
            <p:nvSpPr>
              <p:cNvPr id="35" name="TextBox 34">
                <a:extLst>
                  <a:ext uri="{FF2B5EF4-FFF2-40B4-BE49-F238E27FC236}">
                    <a16:creationId xmlns:a16="http://schemas.microsoft.com/office/drawing/2014/main" id="{AD6FE9C4-161E-4BFB-8704-51188969DF7A}"/>
                  </a:ext>
                </a:extLst>
              </p:cNvPr>
              <p:cNvSpPr txBox="1">
                <a:spLocks noRot="1" noChangeAspect="1" noMove="1" noResize="1" noEditPoints="1" noAdjustHandles="1" noChangeArrowheads="1" noChangeShapeType="1" noTextEdit="1"/>
              </p:cNvSpPr>
              <p:nvPr/>
            </p:nvSpPr>
            <p:spPr>
              <a:xfrm>
                <a:off x="6920379" y="4471775"/>
                <a:ext cx="291102" cy="492443"/>
              </a:xfrm>
              <a:prstGeom prst="rect">
                <a:avLst/>
              </a:prstGeom>
              <a:blipFill>
                <a:blip r:embed="rId7"/>
                <a:stretch>
                  <a:fillRect/>
                </a:stretch>
              </a:blipFill>
            </p:spPr>
            <p:txBody>
              <a:bodyPr/>
              <a:lstStyle/>
              <a:p>
                <a:r>
                  <a:rPr lang="en-US">
                    <a:noFill/>
                  </a:rPr>
                  <a:t> </a:t>
                </a:r>
              </a:p>
            </p:txBody>
          </p:sp>
        </mc:Fallback>
      </mc:AlternateContent>
      <p:sp>
        <p:nvSpPr>
          <p:cNvPr id="40" name="Rectangle: Rounded Corners 39">
            <a:extLst>
              <a:ext uri="{FF2B5EF4-FFF2-40B4-BE49-F238E27FC236}">
                <a16:creationId xmlns="" xmlns:a16="http://schemas.microsoft.com/office/drawing/2014/main" id="{F1C0495F-99BB-4208-A2A5-8B9791CC164E}"/>
              </a:ext>
            </a:extLst>
          </p:cNvPr>
          <p:cNvSpPr/>
          <p:nvPr/>
        </p:nvSpPr>
        <p:spPr>
          <a:xfrm>
            <a:off x="7495452" y="437188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 xmlns:a16="http://schemas.microsoft.com/office/drawing/2014/main" id="{30A165F6-C433-460C-9DC0-4F37A14047E9}"/>
              </a:ext>
            </a:extLst>
          </p:cNvPr>
          <p:cNvSpPr/>
          <p:nvPr/>
        </p:nvSpPr>
        <p:spPr>
          <a:xfrm>
            <a:off x="8397756" y="453743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 xmlns:a16="http://schemas.microsoft.com/office/drawing/2014/main" id="{3A1F854C-6B3B-4C79-8C7D-13D0C096608C}"/>
              </a:ext>
            </a:extLst>
          </p:cNvPr>
          <p:cNvSpPr/>
          <p:nvPr/>
        </p:nvSpPr>
        <p:spPr>
          <a:xfrm>
            <a:off x="8989771" y="453743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 xmlns:a16="http://schemas.microsoft.com/office/drawing/2014/main" id="{B4E40BB0-3DA2-4B28-B619-05857878A24D}"/>
              </a:ext>
            </a:extLst>
          </p:cNvPr>
          <p:cNvSpPr/>
          <p:nvPr/>
        </p:nvSpPr>
        <p:spPr>
          <a:xfrm>
            <a:off x="9576900" y="453744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4" name="Oval 43">
            <a:extLst>
              <a:ext uri="{FF2B5EF4-FFF2-40B4-BE49-F238E27FC236}">
                <a16:creationId xmlns="" xmlns:a16="http://schemas.microsoft.com/office/drawing/2014/main" id="{A8AA6D95-A334-49AA-B567-297558FE1C35}"/>
              </a:ext>
            </a:extLst>
          </p:cNvPr>
          <p:cNvSpPr/>
          <p:nvPr/>
        </p:nvSpPr>
        <p:spPr>
          <a:xfrm>
            <a:off x="10168915" y="453744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 xmlns:a16="http://schemas.microsoft.com/office/drawing/2014/main" id="{15A05C55-24A2-4068-82FB-8A30831A3694}"/>
              </a:ext>
            </a:extLst>
          </p:cNvPr>
          <p:cNvSpPr/>
          <p:nvPr/>
        </p:nvSpPr>
        <p:spPr>
          <a:xfrm>
            <a:off x="10760930" y="453744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6" name="Oval 45">
            <a:extLst>
              <a:ext uri="{FF2B5EF4-FFF2-40B4-BE49-F238E27FC236}">
                <a16:creationId xmlns="" xmlns:a16="http://schemas.microsoft.com/office/drawing/2014/main" id="{68FCDD1E-04D9-4F09-910C-79145C63D9F8}"/>
              </a:ext>
            </a:extLst>
          </p:cNvPr>
          <p:cNvSpPr/>
          <p:nvPr/>
        </p:nvSpPr>
        <p:spPr>
          <a:xfrm>
            <a:off x="7810627" y="453743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 xmlns:a16="http://schemas.microsoft.com/office/drawing/2014/main" id="{FF9AD605-179C-41FE-8E06-2CB967719061}"/>
                  </a:ext>
                </a:extLst>
              </p:cNvPr>
              <p:cNvSpPr txBox="1"/>
              <p:nvPr/>
            </p:nvSpPr>
            <p:spPr>
              <a:xfrm>
                <a:off x="5845918" y="2711671"/>
                <a:ext cx="922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𝑓</m:t>
                      </m:r>
                      <m:d>
                        <m:dPr>
                          <m:ctrlPr>
                            <a:rPr lang="en-US" sz="3200" i="1">
                              <a:latin typeface="Cambria Math" charset="0"/>
                            </a:rPr>
                          </m:ctrlPr>
                        </m:dPr>
                        <m:e>
                          <m:acc>
                            <m:accPr>
                              <m:chr m:val="̃"/>
                              <m:ctrlPr>
                                <a:rPr lang="en-US" sz="3200" i="1">
                                  <a:latin typeface="Cambria Math" charset="0"/>
                                </a:rPr>
                              </m:ctrlPr>
                            </m:accPr>
                            <m:e>
                              <m:r>
                                <a:rPr lang="en-US" sz="3200" i="1">
                                  <a:latin typeface="Cambria Math" panose="02040503050406030204" pitchFamily="18" charset="0"/>
                                </a:rPr>
                                <m:t>𝑥</m:t>
                              </m:r>
                            </m:e>
                          </m:acc>
                        </m:e>
                      </m:d>
                    </m:oMath>
                  </m:oMathPara>
                </a14:m>
                <a:endParaRPr lang="en-US" sz="3200" dirty="0"/>
              </a:p>
            </p:txBody>
          </p:sp>
        </mc:Choice>
        <mc:Fallback xmlns="">
          <p:sp>
            <p:nvSpPr>
              <p:cNvPr id="36" name="TextBox 35">
                <a:extLst>
                  <a:ext uri="{FF2B5EF4-FFF2-40B4-BE49-F238E27FC236}">
                    <a16:creationId xmlns:a16="http://schemas.microsoft.com/office/drawing/2014/main" id="{FF9AD605-179C-41FE-8E06-2CB967719061}"/>
                  </a:ext>
                </a:extLst>
              </p:cNvPr>
              <p:cNvSpPr txBox="1">
                <a:spLocks noRot="1" noChangeAspect="1" noMove="1" noResize="1" noEditPoints="1" noAdjustHandles="1" noChangeArrowheads="1" noChangeShapeType="1" noTextEdit="1"/>
              </p:cNvSpPr>
              <p:nvPr/>
            </p:nvSpPr>
            <p:spPr>
              <a:xfrm>
                <a:off x="5845918" y="2711671"/>
                <a:ext cx="922945" cy="492443"/>
              </a:xfrm>
              <a:prstGeom prst="rect">
                <a:avLst/>
              </a:prstGeom>
              <a:blipFill>
                <a:blip r:embed="rId8"/>
                <a:stretch>
                  <a:fillRect/>
                </a:stretch>
              </a:blipFill>
            </p:spPr>
            <p:txBody>
              <a:bodyPr/>
              <a:lstStyle/>
              <a:p>
                <a:r>
                  <a:rPr lang="en-US">
                    <a:noFill/>
                  </a:rPr>
                  <a:t> </a:t>
                </a:r>
              </a:p>
            </p:txBody>
          </p:sp>
        </mc:Fallback>
      </mc:AlternateContent>
      <p:sp>
        <p:nvSpPr>
          <p:cNvPr id="48" name="Arrow: Chevron 47">
            <a:extLst>
              <a:ext uri="{FF2B5EF4-FFF2-40B4-BE49-F238E27FC236}">
                <a16:creationId xmlns="" xmlns:a16="http://schemas.microsoft.com/office/drawing/2014/main" id="{756D0377-ABCA-4404-B209-DF5272EA041C}"/>
              </a:ext>
            </a:extLst>
          </p:cNvPr>
          <p:cNvSpPr/>
          <p:nvPr/>
        </p:nvSpPr>
        <p:spPr>
          <a:xfrm rot="16200000">
            <a:off x="9255408" y="5152305"/>
            <a:ext cx="457200" cy="719847"/>
          </a:xfrm>
          <a:prstGeom prst="chevron">
            <a:avLst>
              <a:gd name="adj" fmla="val 606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 xmlns:a16="http://schemas.microsoft.com/office/drawing/2014/main" id="{1485B0C4-E34B-417F-842C-5579413E3B07}"/>
                  </a:ext>
                </a:extLst>
              </p:cNvPr>
              <p:cNvSpPr txBox="1"/>
              <p:nvPr/>
            </p:nvSpPr>
            <p:spPr>
              <a:xfrm>
                <a:off x="9699808" y="5167497"/>
                <a:ext cx="2013625" cy="646331"/>
              </a:xfrm>
              <a:prstGeom prst="rect">
                <a:avLst/>
              </a:prstGeom>
              <a:noFill/>
            </p:spPr>
            <p:txBody>
              <a:bodyPr wrap="square" rtlCol="0">
                <a:spAutoFit/>
              </a:bodyPr>
              <a:lstStyle/>
              <a:p>
                <a:pPr algn="ctr"/>
                <a:r>
                  <a:rPr lang="en-US" b="1" i="1" dirty="0">
                    <a:latin typeface="Cambria Math" panose="02040503050406030204" pitchFamily="18" charset="0"/>
                  </a:rPr>
                  <a:t>    </a:t>
                </a:r>
                <a:r>
                  <a:rPr lang="en-US" dirty="0"/>
                  <a:t>Noise Process</a:t>
                </a:r>
              </a:p>
              <a:p>
                <a:pPr algn="ct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𝒑</m:t>
                      </m:r>
                      <m:d>
                        <m:dPr>
                          <m:ctrlPr>
                            <a:rPr lang="en-US" i="1">
                              <a:latin typeface="Cambria Math" charset="0"/>
                            </a:rPr>
                          </m:ctrlPr>
                        </m:dPr>
                        <m:e>
                          <m:d>
                            <m:dPr>
                              <m:begChr m:val=""/>
                              <m:endChr m:val="|"/>
                              <m:ctrlPr>
                                <a:rPr lang="en-US" i="1">
                                  <a:latin typeface="Cambria Math" charset="0"/>
                                </a:rPr>
                              </m:ctrlPr>
                            </m:dPr>
                            <m:e>
                              <m:acc>
                                <m:accPr>
                                  <m:chr m:val="̃"/>
                                  <m:ctrlPr>
                                    <a:rPr lang="en-US" i="1">
                                      <a:latin typeface="Cambria Math" charset="0"/>
                                    </a:rPr>
                                  </m:ctrlPr>
                                </m:accPr>
                                <m:e>
                                  <m:r>
                                    <a:rPr lang="en-US">
                                      <a:latin typeface="Cambria Math" panose="02040503050406030204" pitchFamily="18" charset="0"/>
                                    </a:rPr>
                                    <m:t>𝒙</m:t>
                                  </m:r>
                                </m:e>
                              </m:acc>
                            </m:e>
                          </m:d>
                          <m:r>
                            <a:rPr lang="en-US">
                              <a:latin typeface="Cambria Math" panose="02040503050406030204" pitchFamily="18" charset="0"/>
                            </a:rPr>
                            <m:t>𝒙</m:t>
                          </m:r>
                        </m:e>
                      </m:d>
                    </m:oMath>
                  </m:oMathPara>
                </a14:m>
                <a:endParaRPr lang="en-US" dirty="0"/>
              </a:p>
            </p:txBody>
          </p:sp>
        </mc:Choice>
        <mc:Fallback xmlns="">
          <p:sp>
            <p:nvSpPr>
              <p:cNvPr id="49" name="TextBox 48">
                <a:extLst>
                  <a:ext uri="{FF2B5EF4-FFF2-40B4-BE49-F238E27FC236}">
                    <a16:creationId xmlns:a16="http://schemas.microsoft.com/office/drawing/2014/main" id="{1485B0C4-E34B-417F-842C-5579413E3B07}"/>
                  </a:ext>
                </a:extLst>
              </p:cNvPr>
              <p:cNvSpPr txBox="1">
                <a:spLocks noRot="1" noChangeAspect="1" noMove="1" noResize="1" noEditPoints="1" noAdjustHandles="1" noChangeArrowheads="1" noChangeShapeType="1" noTextEdit="1"/>
              </p:cNvSpPr>
              <p:nvPr/>
            </p:nvSpPr>
            <p:spPr>
              <a:xfrm>
                <a:off x="9699808" y="5167497"/>
                <a:ext cx="2013625" cy="646331"/>
              </a:xfrm>
              <a:prstGeom prst="rect">
                <a:avLst/>
              </a:prstGeom>
              <a:blipFill>
                <a:blip r:embed="rId9"/>
                <a:stretch>
                  <a:fillRect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60B41D20-C893-462C-9CB9-560EAB3DB1EA}"/>
                  </a:ext>
                </a:extLst>
              </p:cNvPr>
              <p:cNvSpPr txBox="1"/>
              <p:nvPr/>
            </p:nvSpPr>
            <p:spPr>
              <a:xfrm>
                <a:off x="378686" y="3760134"/>
                <a:ext cx="5885633" cy="3046988"/>
              </a:xfrm>
              <a:prstGeom prst="rect">
                <a:avLst/>
              </a:prstGeom>
              <a:noFill/>
            </p:spPr>
            <p:txBody>
              <a:bodyPr wrap="square" rtlCol="0">
                <a:spAutoFit/>
              </a:bodyPr>
              <a:lstStyle/>
              <a:p>
                <a:pPr marL="285750" indent="-285750">
                  <a:buFont typeface="Wingdings" panose="05000000000000000000" pitchFamily="2" charset="2"/>
                  <a:buChar char="v"/>
                </a:pPr>
                <a:r>
                  <a:rPr lang="en-US" sz="2400" dirty="0"/>
                  <a:t>The autoencoder cannot fully trust each feature of </a:t>
                </a:r>
                <a14:m>
                  <m:oMath xmlns:m="http://schemas.openxmlformats.org/officeDocument/2006/math">
                    <m:r>
                      <a:rPr lang="en-US" sz="2400" i="1">
                        <a:latin typeface="Cambria Math" panose="02040503050406030204" pitchFamily="18" charset="0"/>
                      </a:rPr>
                      <m:t>𝑥</m:t>
                    </m:r>
                  </m:oMath>
                </a14:m>
                <a:r>
                  <a:rPr lang="en-US" sz="2400" dirty="0"/>
                  <a:t> independently so it must learn the correlations of </a:t>
                </a:r>
                <a14:m>
                  <m:oMath xmlns:m="http://schemas.openxmlformats.org/officeDocument/2006/math">
                    <m:r>
                      <a:rPr lang="en-US" sz="2400" i="1">
                        <a:latin typeface="Cambria Math" panose="02040503050406030204" pitchFamily="18" charset="0"/>
                      </a:rPr>
                      <m:t>𝑥</m:t>
                    </m:r>
                  </m:oMath>
                </a14:m>
                <a:r>
                  <a:rPr lang="en-US" sz="2400" dirty="0"/>
                  <a:t>’s features.</a:t>
                </a:r>
              </a:p>
              <a:p>
                <a:pPr marL="285750" indent="-285750">
                  <a:buFont typeface="Wingdings" panose="05000000000000000000" pitchFamily="2" charset="2"/>
                  <a:buChar char="v"/>
                </a:pPr>
                <a:r>
                  <a:rPr lang="en-US" sz="2400" dirty="0"/>
                  <a:t>Based on those relations we can predict a more ‘not prune to changes’ model.</a:t>
                </a:r>
              </a:p>
              <a:p>
                <a:pPr marL="285750" indent="-285750">
                  <a:buFont typeface="Wingdings" panose="05000000000000000000" pitchFamily="2" charset="2"/>
                  <a:buChar char="v"/>
                </a:pPr>
                <a:endParaRPr lang="en-US" sz="2400" dirty="0"/>
              </a:p>
              <a:p>
                <a:pPr marL="285750" indent="-285750">
                  <a:buFont typeface="Wingdings" panose="05000000000000000000" pitchFamily="2" charset="2"/>
                  <a:buChar char="Ø"/>
                </a:pPr>
                <a:r>
                  <a:rPr lang="en-US" sz="2400" dirty="0"/>
                  <a:t> We are forcing the hidden layer to learn a generalized structure of the data.</a:t>
                </a:r>
              </a:p>
            </p:txBody>
          </p:sp>
        </mc:Choice>
        <mc:Fallback xmlns="">
          <p:sp>
            <p:nvSpPr>
              <p:cNvPr id="4" name="TextBox 3">
                <a:extLst>
                  <a:ext uri="{FF2B5EF4-FFF2-40B4-BE49-F238E27FC236}">
                    <a16:creationId xmlns:a16="http://schemas.microsoft.com/office/drawing/2014/main" id="{60B41D20-C893-462C-9CB9-560EAB3DB1EA}"/>
                  </a:ext>
                </a:extLst>
              </p:cNvPr>
              <p:cNvSpPr txBox="1">
                <a:spLocks noRot="1" noChangeAspect="1" noMove="1" noResize="1" noEditPoints="1" noAdjustHandles="1" noChangeArrowheads="1" noChangeShapeType="1" noTextEdit="1"/>
              </p:cNvSpPr>
              <p:nvPr/>
            </p:nvSpPr>
            <p:spPr>
              <a:xfrm>
                <a:off x="378686" y="3760134"/>
                <a:ext cx="5885633" cy="3046988"/>
              </a:xfrm>
              <a:prstGeom prst="rect">
                <a:avLst/>
              </a:prstGeom>
              <a:blipFill>
                <a:blip r:embed="rId10"/>
                <a:stretch>
                  <a:fillRect l="-1346" t="-1600" r="-1035" b="-3600"/>
                </a:stretch>
              </a:blipFill>
            </p:spPr>
            <p:txBody>
              <a:bodyPr/>
              <a:lstStyle/>
              <a:p>
                <a:r>
                  <a:rPr lang="he-IL">
                    <a:noFill/>
                  </a:rPr>
                  <a:t> </a:t>
                </a:r>
              </a:p>
            </p:txBody>
          </p:sp>
        </mc:Fallback>
      </mc:AlternateContent>
    </p:spTree>
    <p:extLst>
      <p:ext uri="{BB962C8B-B14F-4D97-AF65-F5344CB8AC3E}">
        <p14:creationId xmlns:p14="http://schemas.microsoft.com/office/powerpoint/2010/main" val="36422510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3CC733-2319-418B-8FE5-ADA4D94EFF2A}"/>
              </a:ext>
            </a:extLst>
          </p:cNvPr>
          <p:cNvSpPr>
            <a:spLocks noGrp="1"/>
          </p:cNvSpPr>
          <p:nvPr>
            <p:ph type="title"/>
          </p:nvPr>
        </p:nvSpPr>
        <p:spPr>
          <a:xfrm>
            <a:off x="1037844" y="486259"/>
            <a:ext cx="9720072" cy="1499616"/>
          </a:xfrm>
        </p:spPr>
        <p:txBody>
          <a:bodyPr/>
          <a:lstStyle/>
          <a:p>
            <a:r>
              <a:rPr lang="en-US" dirty="0"/>
              <a:t>Denoising Autoencoders - process</a:t>
            </a:r>
            <a:endParaRPr lang="he-IL"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9B27C244-2EDA-418F-A14B-CEEDE2CE3072}"/>
                  </a:ext>
                </a:extLst>
              </p:cNvPr>
              <p:cNvSpPr txBox="1"/>
              <p:nvPr/>
            </p:nvSpPr>
            <p:spPr>
              <a:xfrm>
                <a:off x="1219539" y="2569806"/>
                <a:ext cx="4017818" cy="584775"/>
              </a:xfrm>
              <a:prstGeom prst="rect">
                <a:avLst/>
              </a:prstGeom>
              <a:noFill/>
            </p:spPr>
            <p:txBody>
              <a:bodyPr wrap="square" rtlCol="1">
                <a:spAutoFit/>
              </a:bodyPr>
              <a:lstStyle/>
              <a:p>
                <a:r>
                  <a:rPr lang="en-US" sz="3200" dirty="0"/>
                  <a:t>Taken some input </a:t>
                </a:r>
                <a14:m>
                  <m:oMath xmlns:m="http://schemas.openxmlformats.org/officeDocument/2006/math">
                    <m:r>
                      <a:rPr lang="he-IL" sz="3200" i="1" dirty="0" smtClean="0">
                        <a:latin typeface="Cambria Math" panose="02040503050406030204" pitchFamily="18" charset="0"/>
                      </a:rPr>
                      <m:t>𝑥</m:t>
                    </m:r>
                  </m:oMath>
                </a14:m>
                <a:endParaRPr lang="he-IL" sz="3200" dirty="0"/>
              </a:p>
            </p:txBody>
          </p:sp>
        </mc:Choice>
        <mc:Fallback xmlns="">
          <p:sp>
            <p:nvSpPr>
              <p:cNvPr id="6" name="TextBox 5">
                <a:extLst>
                  <a:ext uri="{FF2B5EF4-FFF2-40B4-BE49-F238E27FC236}">
                    <a16:creationId xmlns:a16="http://schemas.microsoft.com/office/drawing/2014/main" id="{9B27C244-2EDA-418F-A14B-CEEDE2CE3072}"/>
                  </a:ext>
                </a:extLst>
              </p:cNvPr>
              <p:cNvSpPr txBox="1">
                <a:spLocks noRot="1" noChangeAspect="1" noMove="1" noResize="1" noEditPoints="1" noAdjustHandles="1" noChangeArrowheads="1" noChangeShapeType="1" noTextEdit="1"/>
              </p:cNvSpPr>
              <p:nvPr/>
            </p:nvSpPr>
            <p:spPr>
              <a:xfrm>
                <a:off x="1219539" y="2569806"/>
                <a:ext cx="4017818" cy="584775"/>
              </a:xfrm>
              <a:prstGeom prst="rect">
                <a:avLst/>
              </a:prstGeom>
              <a:blipFill>
                <a:blip r:embed="rId2"/>
                <a:stretch>
                  <a:fillRect l="-3794" t="-16842" b="-31579"/>
                </a:stretch>
              </a:blipFill>
            </p:spPr>
            <p:txBody>
              <a:bodyPr/>
              <a:lstStyle/>
              <a:p>
                <a:r>
                  <a:rPr lang="he-IL">
                    <a:noFill/>
                  </a:rPr>
                  <a:t> </a:t>
                </a:r>
              </a:p>
            </p:txBody>
          </p:sp>
        </mc:Fallback>
      </mc:AlternateContent>
      <p:pic>
        <p:nvPicPr>
          <p:cNvPr id="7" name="Picture 6">
            <a:extLst>
              <a:ext uri="{FF2B5EF4-FFF2-40B4-BE49-F238E27FC236}">
                <a16:creationId xmlns="" xmlns:a16="http://schemas.microsoft.com/office/drawing/2014/main" id="{77159FAE-DFF2-45F6-BD7F-51FA8E983E63}"/>
              </a:ext>
            </a:extLst>
          </p:cNvPr>
          <p:cNvPicPr>
            <a:picLocks noChangeAspect="1"/>
          </p:cNvPicPr>
          <p:nvPr/>
        </p:nvPicPr>
        <p:blipFill>
          <a:blip r:embed="rId3"/>
          <a:stretch>
            <a:fillRect/>
          </a:stretch>
        </p:blipFill>
        <p:spPr>
          <a:xfrm>
            <a:off x="2371987" y="3363881"/>
            <a:ext cx="1085850" cy="1104900"/>
          </a:xfrm>
          <a:prstGeom prst="rect">
            <a:avLst/>
          </a:prstGeom>
        </p:spPr>
      </p:pic>
      <p:sp>
        <p:nvSpPr>
          <p:cNvPr id="8" name="TextBox 7">
            <a:extLst>
              <a:ext uri="{FF2B5EF4-FFF2-40B4-BE49-F238E27FC236}">
                <a16:creationId xmlns="" xmlns:a16="http://schemas.microsoft.com/office/drawing/2014/main" id="{0DA124CC-15E5-479A-928A-43B691F65C5C}"/>
              </a:ext>
            </a:extLst>
          </p:cNvPr>
          <p:cNvSpPr txBox="1"/>
          <p:nvPr/>
        </p:nvSpPr>
        <p:spPr>
          <a:xfrm>
            <a:off x="5121262" y="2570675"/>
            <a:ext cx="2206305" cy="584775"/>
          </a:xfrm>
          <a:prstGeom prst="rect">
            <a:avLst/>
          </a:prstGeom>
          <a:noFill/>
        </p:spPr>
        <p:txBody>
          <a:bodyPr wrap="square" rtlCol="1">
            <a:spAutoFit/>
          </a:bodyPr>
          <a:lstStyle/>
          <a:p>
            <a:r>
              <a:rPr lang="en-US" sz="3200" dirty="0"/>
              <a:t>Apply Noise</a:t>
            </a:r>
            <a:endParaRPr lang="he-IL" sz="3200" dirty="0"/>
          </a:p>
        </p:txBody>
      </p:sp>
      <p:sp>
        <p:nvSpPr>
          <p:cNvPr id="9" name="Arrow: Right 8">
            <a:extLst>
              <a:ext uri="{FF2B5EF4-FFF2-40B4-BE49-F238E27FC236}">
                <a16:creationId xmlns="" xmlns:a16="http://schemas.microsoft.com/office/drawing/2014/main" id="{E51CC051-1FC7-4235-A771-0711B2324A64}"/>
              </a:ext>
            </a:extLst>
          </p:cNvPr>
          <p:cNvSpPr/>
          <p:nvPr/>
        </p:nvSpPr>
        <p:spPr>
          <a:xfrm>
            <a:off x="5237357" y="3685498"/>
            <a:ext cx="1929468"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Picture 9">
            <a:extLst>
              <a:ext uri="{FF2B5EF4-FFF2-40B4-BE49-F238E27FC236}">
                <a16:creationId xmlns="" xmlns:a16="http://schemas.microsoft.com/office/drawing/2014/main" id="{9A3DB6E7-AF83-4481-98D4-E4309FD31479}"/>
              </a:ext>
            </a:extLst>
          </p:cNvPr>
          <p:cNvPicPr>
            <a:picLocks noChangeAspect="1"/>
          </p:cNvPicPr>
          <p:nvPr/>
        </p:nvPicPr>
        <p:blipFill>
          <a:blip r:embed="rId4"/>
          <a:stretch>
            <a:fillRect/>
          </a:stretch>
        </p:blipFill>
        <p:spPr>
          <a:xfrm>
            <a:off x="8946345" y="3363881"/>
            <a:ext cx="1093269" cy="11049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 xmlns:a16="http://schemas.microsoft.com/office/drawing/2014/main" id="{AF74442B-BC61-4F91-9C70-E81744C5905F}"/>
                  </a:ext>
                </a:extLst>
              </p:cNvPr>
              <p:cNvSpPr txBox="1"/>
              <p:nvPr/>
            </p:nvSpPr>
            <p:spPr>
              <a:xfrm>
                <a:off x="9309627" y="2662138"/>
                <a:ext cx="3667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he-IL" sz="3200" i="1" smtClean="0">
                              <a:latin typeface="Cambria Math" charset="0"/>
                            </a:rPr>
                          </m:ctrlPr>
                        </m:accPr>
                        <m:e>
                          <m:r>
                            <a:rPr lang="he-IL" sz="3200" i="1">
                              <a:latin typeface="Cambria Math" panose="02040503050406030204" pitchFamily="18" charset="0"/>
                            </a:rPr>
                            <m:t>𝑥</m:t>
                          </m:r>
                        </m:e>
                      </m:acc>
                    </m:oMath>
                  </m:oMathPara>
                </a14:m>
                <a:endParaRPr lang="he-IL" sz="3200" dirty="0"/>
              </a:p>
            </p:txBody>
          </p:sp>
        </mc:Choice>
        <mc:Fallback xmlns="">
          <p:sp>
            <p:nvSpPr>
              <p:cNvPr id="11" name="TextBox 10">
                <a:extLst>
                  <a:ext uri="{FF2B5EF4-FFF2-40B4-BE49-F238E27FC236}">
                    <a16:creationId xmlns:a16="http://schemas.microsoft.com/office/drawing/2014/main" id="{AF74442B-BC61-4F91-9C70-E81744C5905F}"/>
                  </a:ext>
                </a:extLst>
              </p:cNvPr>
              <p:cNvSpPr txBox="1">
                <a:spLocks noRot="1" noChangeAspect="1" noMove="1" noResize="1" noEditPoints="1" noAdjustHandles="1" noChangeArrowheads="1" noChangeShapeType="1" noTextEdit="1"/>
              </p:cNvSpPr>
              <p:nvPr/>
            </p:nvSpPr>
            <p:spPr>
              <a:xfrm>
                <a:off x="9309627" y="2662138"/>
                <a:ext cx="366703" cy="492443"/>
              </a:xfrm>
              <a:prstGeom prst="rect">
                <a:avLst/>
              </a:prstGeom>
              <a:blipFill>
                <a:blip r:embed="rId5"/>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367065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3CC733-2319-418B-8FE5-ADA4D94EFF2A}"/>
              </a:ext>
            </a:extLst>
          </p:cNvPr>
          <p:cNvSpPr>
            <a:spLocks noGrp="1"/>
          </p:cNvSpPr>
          <p:nvPr>
            <p:ph type="title"/>
          </p:nvPr>
        </p:nvSpPr>
        <p:spPr>
          <a:xfrm>
            <a:off x="1037844" y="486259"/>
            <a:ext cx="9720072" cy="1499616"/>
          </a:xfrm>
        </p:spPr>
        <p:txBody>
          <a:bodyPr/>
          <a:lstStyle/>
          <a:p>
            <a:r>
              <a:rPr lang="en-US" dirty="0"/>
              <a:t>Denoising Autoencoders - process</a:t>
            </a:r>
            <a:endParaRPr lang="he-IL" dirty="0"/>
          </a:p>
        </p:txBody>
      </p:sp>
      <p:pic>
        <p:nvPicPr>
          <p:cNvPr id="10" name="Picture 9">
            <a:extLst>
              <a:ext uri="{FF2B5EF4-FFF2-40B4-BE49-F238E27FC236}">
                <a16:creationId xmlns="" xmlns:a16="http://schemas.microsoft.com/office/drawing/2014/main" id="{9A3DB6E7-AF83-4481-98D4-E4309FD31479}"/>
              </a:ext>
            </a:extLst>
          </p:cNvPr>
          <p:cNvPicPr>
            <a:picLocks noChangeAspect="1"/>
          </p:cNvPicPr>
          <p:nvPr/>
        </p:nvPicPr>
        <p:blipFill>
          <a:blip r:embed="rId2"/>
          <a:stretch>
            <a:fillRect/>
          </a:stretch>
        </p:blipFill>
        <p:spPr>
          <a:xfrm>
            <a:off x="2033579" y="3738968"/>
            <a:ext cx="1093269" cy="11049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 xmlns:a16="http://schemas.microsoft.com/office/drawing/2014/main" id="{AF74442B-BC61-4F91-9C70-E81744C5905F}"/>
                  </a:ext>
                </a:extLst>
              </p:cNvPr>
              <p:cNvSpPr txBox="1"/>
              <p:nvPr/>
            </p:nvSpPr>
            <p:spPr>
              <a:xfrm>
                <a:off x="2396861" y="3037225"/>
                <a:ext cx="3667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he-IL" sz="3200" i="1" smtClean="0">
                              <a:latin typeface="Cambria Math" charset="0"/>
                            </a:rPr>
                          </m:ctrlPr>
                        </m:accPr>
                        <m:e>
                          <m:r>
                            <a:rPr lang="he-IL" sz="3200" i="1">
                              <a:latin typeface="Cambria Math" panose="02040503050406030204" pitchFamily="18" charset="0"/>
                            </a:rPr>
                            <m:t>𝑥</m:t>
                          </m:r>
                        </m:e>
                      </m:acc>
                    </m:oMath>
                  </m:oMathPara>
                </a14:m>
                <a:endParaRPr lang="he-IL" sz="3200" dirty="0"/>
              </a:p>
            </p:txBody>
          </p:sp>
        </mc:Choice>
        <mc:Fallback xmlns="">
          <p:sp>
            <p:nvSpPr>
              <p:cNvPr id="11" name="TextBox 10">
                <a:extLst>
                  <a:ext uri="{FF2B5EF4-FFF2-40B4-BE49-F238E27FC236}">
                    <a16:creationId xmlns:a16="http://schemas.microsoft.com/office/drawing/2014/main" id="{AF74442B-BC61-4F91-9C70-E81744C5905F}"/>
                  </a:ext>
                </a:extLst>
              </p:cNvPr>
              <p:cNvSpPr txBox="1">
                <a:spLocks noRot="1" noChangeAspect="1" noMove="1" noResize="1" noEditPoints="1" noAdjustHandles="1" noChangeArrowheads="1" noChangeShapeType="1" noTextEdit="1"/>
              </p:cNvSpPr>
              <p:nvPr/>
            </p:nvSpPr>
            <p:spPr>
              <a:xfrm>
                <a:off x="2396861" y="3037225"/>
                <a:ext cx="366703" cy="492443"/>
              </a:xfrm>
              <a:prstGeom prst="rect">
                <a:avLst/>
              </a:prstGeom>
              <a:blipFill>
                <a:blip r:embed="rId3"/>
                <a:stretch>
                  <a:fillRect/>
                </a:stretch>
              </a:blipFill>
            </p:spPr>
            <p:txBody>
              <a:bodyPr/>
              <a:lstStyle/>
              <a:p>
                <a:r>
                  <a:rPr lang="he-IL">
                    <a:noFill/>
                  </a:rPr>
                  <a:t> </a:t>
                </a:r>
              </a:p>
            </p:txBody>
          </p:sp>
        </mc:Fallback>
      </mc:AlternateContent>
      <p:sp>
        <p:nvSpPr>
          <p:cNvPr id="14" name="TextBox 13">
            <a:extLst>
              <a:ext uri="{FF2B5EF4-FFF2-40B4-BE49-F238E27FC236}">
                <a16:creationId xmlns="" xmlns:a16="http://schemas.microsoft.com/office/drawing/2014/main" id="{793C12AD-C631-4984-B277-C62AC10511C1}"/>
              </a:ext>
            </a:extLst>
          </p:cNvPr>
          <p:cNvSpPr txBox="1"/>
          <p:nvPr/>
        </p:nvSpPr>
        <p:spPr>
          <a:xfrm>
            <a:off x="3482175" y="3041802"/>
            <a:ext cx="3599098" cy="584775"/>
          </a:xfrm>
          <a:prstGeom prst="rect">
            <a:avLst/>
          </a:prstGeom>
          <a:noFill/>
        </p:spPr>
        <p:txBody>
          <a:bodyPr wrap="square" rtlCol="1">
            <a:spAutoFit/>
          </a:bodyPr>
          <a:lstStyle/>
          <a:p>
            <a:r>
              <a:rPr lang="en-US" sz="3200" dirty="0"/>
              <a:t>Encode And Decode</a:t>
            </a:r>
            <a:endParaRPr lang="he-IL" sz="3200" dirty="0"/>
          </a:p>
        </p:txBody>
      </p:sp>
      <p:sp>
        <p:nvSpPr>
          <p:cNvPr id="15" name="Arrow: Right 14">
            <a:extLst>
              <a:ext uri="{FF2B5EF4-FFF2-40B4-BE49-F238E27FC236}">
                <a16:creationId xmlns="" xmlns:a16="http://schemas.microsoft.com/office/drawing/2014/main" id="{205B0B11-78B3-48D7-BFEF-A21F2967E669}"/>
              </a:ext>
            </a:extLst>
          </p:cNvPr>
          <p:cNvSpPr/>
          <p:nvPr/>
        </p:nvSpPr>
        <p:spPr>
          <a:xfrm>
            <a:off x="4571768" y="4060584"/>
            <a:ext cx="141991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8" name="Group 17">
            <a:extLst>
              <a:ext uri="{FF2B5EF4-FFF2-40B4-BE49-F238E27FC236}">
                <a16:creationId xmlns="" xmlns:a16="http://schemas.microsoft.com/office/drawing/2014/main" id="{B2712A5A-F524-4ABD-A1E2-F47547AADE39}"/>
              </a:ext>
            </a:extLst>
          </p:cNvPr>
          <p:cNvGrpSpPr/>
          <p:nvPr/>
        </p:nvGrpSpPr>
        <p:grpSpPr>
          <a:xfrm>
            <a:off x="7081273" y="2958657"/>
            <a:ext cx="3350343" cy="2203854"/>
            <a:chOff x="6469744" y="2890834"/>
            <a:chExt cx="3350343" cy="2203854"/>
          </a:xfrm>
        </p:grpSpPr>
        <p:sp>
          <p:nvSpPr>
            <p:cNvPr id="5" name="TextBox 4">
              <a:extLst>
                <a:ext uri="{FF2B5EF4-FFF2-40B4-BE49-F238E27FC236}">
                  <a16:creationId xmlns="" xmlns:a16="http://schemas.microsoft.com/office/drawing/2014/main" id="{12069838-AAFB-48D3-8B7B-2A39B785A7B4}"/>
                </a:ext>
              </a:extLst>
            </p:cNvPr>
            <p:cNvSpPr txBox="1"/>
            <p:nvPr/>
          </p:nvSpPr>
          <p:spPr>
            <a:xfrm>
              <a:off x="7734649" y="2890834"/>
              <a:ext cx="687898" cy="369332"/>
            </a:xfrm>
            <a:prstGeom prst="rect">
              <a:avLst/>
            </a:prstGeom>
            <a:noFill/>
          </p:spPr>
          <p:txBody>
            <a:bodyPr wrap="square" rtlCol="1">
              <a:spAutoFit/>
            </a:bodyPr>
            <a:lstStyle/>
            <a:p>
              <a:r>
                <a:rPr lang="en-US" dirty="0"/>
                <a:t>DAE</a:t>
              </a:r>
              <a:endParaRPr lang="he-IL" dirty="0"/>
            </a:p>
          </p:txBody>
        </p:sp>
        <p:sp>
          <p:nvSpPr>
            <p:cNvPr id="16" name="Rectangle: Top Corners Snipped 15">
              <a:extLst>
                <a:ext uri="{FF2B5EF4-FFF2-40B4-BE49-F238E27FC236}">
                  <a16:creationId xmlns="" xmlns:a16="http://schemas.microsoft.com/office/drawing/2014/main" id="{E6446465-B032-4D04-8651-AE3914C9A48C}"/>
                </a:ext>
              </a:extLst>
            </p:cNvPr>
            <p:cNvSpPr/>
            <p:nvPr/>
          </p:nvSpPr>
          <p:spPr>
            <a:xfrm>
              <a:off x="7646565" y="2890834"/>
              <a:ext cx="864066" cy="687989"/>
            </a:xfrm>
            <a:prstGeom prst="snip2SameRect">
              <a:avLst>
                <a:gd name="adj1" fmla="val 21544"/>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4" name="Rectangle: Diagonal Corners Snipped 3">
                  <a:extLst>
                    <a:ext uri="{FF2B5EF4-FFF2-40B4-BE49-F238E27FC236}">
                      <a16:creationId xmlns="" xmlns:a16="http://schemas.microsoft.com/office/drawing/2014/main" id="{9B6A8511-2CFA-4FE5-8D95-4D83105D6A7B}"/>
                    </a:ext>
                  </a:extLst>
                </p:cNvPr>
                <p:cNvSpPr/>
                <p:nvPr/>
              </p:nvSpPr>
              <p:spPr>
                <a:xfrm>
                  <a:off x="6469744" y="3233521"/>
                  <a:ext cx="3350343" cy="1861167"/>
                </a:xfrm>
                <a:prstGeom prst="snip2Diag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𝑔</m:t>
                        </m:r>
                        <m:d>
                          <m:dPr>
                            <m:ctrlPr>
                              <a:rPr lang="en-US" i="1" dirty="0" smtClean="0">
                                <a:solidFill>
                                  <a:schemeClr val="tx1"/>
                                </a:solidFill>
                                <a:latin typeface="Cambria Math" charset="0"/>
                              </a:rPr>
                            </m:ctrlPr>
                          </m:dPr>
                          <m:e>
                            <m:r>
                              <a:rPr lang="en-US" i="1" dirty="0" smtClean="0">
                                <a:solidFill>
                                  <a:schemeClr val="tx1"/>
                                </a:solidFill>
                                <a:latin typeface="Cambria Math" panose="02040503050406030204" pitchFamily="18" charset="0"/>
                              </a:rPr>
                              <m:t>𝑓</m:t>
                            </m:r>
                            <m:d>
                              <m:dPr>
                                <m:ctrlPr>
                                  <a:rPr lang="en-US" i="1" dirty="0" smtClean="0">
                                    <a:solidFill>
                                      <a:schemeClr val="tx1"/>
                                    </a:solidFill>
                                    <a:latin typeface="Cambria Math" charset="0"/>
                                  </a:rPr>
                                </m:ctrlPr>
                              </m:dPr>
                              <m:e>
                                <m:acc>
                                  <m:accPr>
                                    <m:chr m:val="̃"/>
                                    <m:ctrlPr>
                                      <a:rPr lang="en-US" i="1" dirty="0" smtClean="0">
                                        <a:solidFill>
                                          <a:schemeClr val="tx1"/>
                                        </a:solidFill>
                                        <a:latin typeface="Cambria Math" charset="0"/>
                                      </a:rPr>
                                    </m:ctrlPr>
                                  </m:accPr>
                                  <m:e>
                                    <m:r>
                                      <a:rPr lang="en-US" i="1" dirty="0" smtClean="0">
                                        <a:solidFill>
                                          <a:schemeClr val="tx1"/>
                                        </a:solidFill>
                                        <a:latin typeface="Cambria Math" panose="02040503050406030204" pitchFamily="18" charset="0"/>
                                      </a:rPr>
                                      <m:t>𝑥</m:t>
                                    </m:r>
                                  </m:e>
                                </m:acc>
                              </m:e>
                            </m:d>
                          </m:e>
                        </m:d>
                      </m:oMath>
                    </m:oMathPara>
                  </a14:m>
                  <a:endParaRPr lang="he-IL" dirty="0">
                    <a:solidFill>
                      <a:schemeClr val="tx1"/>
                    </a:solidFill>
                  </a:endParaRPr>
                </a:p>
              </p:txBody>
            </p:sp>
          </mc:Choice>
          <mc:Fallback xmlns="">
            <p:sp>
              <p:nvSpPr>
                <p:cNvPr id="4" name="Rectangle: Diagonal Corners Snipped 3">
                  <a:extLst>
                    <a:ext uri="{FF2B5EF4-FFF2-40B4-BE49-F238E27FC236}">
                      <a16:creationId xmlns:a16="http://schemas.microsoft.com/office/drawing/2014/main" id="{9B6A8511-2CFA-4FE5-8D95-4D83105D6A7B}"/>
                    </a:ext>
                  </a:extLst>
                </p:cNvPr>
                <p:cNvSpPr>
                  <a:spLocks noRot="1" noChangeAspect="1" noMove="1" noResize="1" noEditPoints="1" noAdjustHandles="1" noChangeArrowheads="1" noChangeShapeType="1" noTextEdit="1"/>
                </p:cNvSpPr>
                <p:nvPr/>
              </p:nvSpPr>
              <p:spPr>
                <a:xfrm>
                  <a:off x="6469744" y="3233521"/>
                  <a:ext cx="3350343" cy="1861167"/>
                </a:xfrm>
                <a:prstGeom prst="snip2DiagRect">
                  <a:avLst/>
                </a:prstGeom>
                <a:blipFill>
                  <a:blip r:embed="rId4"/>
                  <a:stretch>
                    <a:fillRect/>
                  </a:stretch>
                </a:blipFill>
              </p:spPr>
              <p:txBody>
                <a:bodyPr/>
                <a:lstStyle/>
                <a:p>
                  <a:r>
                    <a:rPr lang="he-IL">
                      <a:noFill/>
                    </a:rPr>
                    <a:t> </a:t>
                  </a:r>
                </a:p>
              </p:txBody>
            </p:sp>
          </mc:Fallback>
        </mc:AlternateContent>
        <p:sp>
          <p:nvSpPr>
            <p:cNvPr id="17" name="TextBox 16">
              <a:extLst>
                <a:ext uri="{FF2B5EF4-FFF2-40B4-BE49-F238E27FC236}">
                  <a16:creationId xmlns="" xmlns:a16="http://schemas.microsoft.com/office/drawing/2014/main" id="{B1003913-622C-43BA-9813-F3079B17A3F9}"/>
                </a:ext>
              </a:extLst>
            </p:cNvPr>
            <p:cNvSpPr txBox="1"/>
            <p:nvPr/>
          </p:nvSpPr>
          <p:spPr>
            <a:xfrm>
              <a:off x="7800967" y="2928578"/>
              <a:ext cx="687898" cy="369332"/>
            </a:xfrm>
            <a:prstGeom prst="rect">
              <a:avLst/>
            </a:prstGeom>
            <a:noFill/>
          </p:spPr>
          <p:txBody>
            <a:bodyPr wrap="square" rtlCol="1">
              <a:spAutoFit/>
            </a:bodyPr>
            <a:lstStyle/>
            <a:p>
              <a:r>
                <a:rPr lang="en-US" dirty="0"/>
                <a:t>DAE</a:t>
              </a:r>
              <a:endParaRPr lang="he-IL" dirty="0"/>
            </a:p>
          </p:txBody>
        </p:sp>
      </p:grpSp>
    </p:spTree>
    <p:extLst>
      <p:ext uri="{BB962C8B-B14F-4D97-AF65-F5344CB8AC3E}">
        <p14:creationId xmlns:p14="http://schemas.microsoft.com/office/powerpoint/2010/main" val="231476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CC402D49-FED5-4853-91A4-E7B7870F0305}"/>
                  </a:ext>
                </a:extLst>
              </p:cNvPr>
              <p:cNvSpPr txBox="1"/>
              <p:nvPr/>
            </p:nvSpPr>
            <p:spPr>
              <a:xfrm>
                <a:off x="8759217" y="3128846"/>
                <a:ext cx="3667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he-IL" sz="3200" i="1" smtClean="0">
                              <a:latin typeface="Cambria Math" charset="0"/>
                            </a:rPr>
                          </m:ctrlPr>
                        </m:accPr>
                        <m:e>
                          <m:r>
                            <a:rPr lang="he-IL" sz="3200" i="1">
                              <a:latin typeface="Cambria Math" panose="02040503050406030204" pitchFamily="18" charset="0"/>
                            </a:rPr>
                            <m:t>𝑥</m:t>
                          </m:r>
                        </m:e>
                      </m:acc>
                    </m:oMath>
                  </m:oMathPara>
                </a14:m>
                <a:endParaRPr lang="he-IL" sz="3200" dirty="0"/>
              </a:p>
            </p:txBody>
          </p:sp>
        </mc:Choice>
        <mc:Fallback xmlns="">
          <p:sp>
            <p:nvSpPr>
              <p:cNvPr id="7" name="TextBox 6">
                <a:extLst>
                  <a:ext uri="{FF2B5EF4-FFF2-40B4-BE49-F238E27FC236}">
                    <a16:creationId xmlns:a16="http://schemas.microsoft.com/office/drawing/2014/main" id="{CC402D49-FED5-4853-91A4-E7B7870F0305}"/>
                  </a:ext>
                </a:extLst>
              </p:cNvPr>
              <p:cNvSpPr txBox="1">
                <a:spLocks noRot="1" noChangeAspect="1" noMove="1" noResize="1" noEditPoints="1" noAdjustHandles="1" noChangeArrowheads="1" noChangeShapeType="1" noTextEdit="1"/>
              </p:cNvSpPr>
              <p:nvPr/>
            </p:nvSpPr>
            <p:spPr>
              <a:xfrm>
                <a:off x="8759217" y="3128846"/>
                <a:ext cx="366703" cy="492443"/>
              </a:xfrm>
              <a:prstGeom prst="rect">
                <a:avLst/>
              </a:prstGeom>
              <a:blipFill>
                <a:blip r:embed="rId2"/>
                <a:stretch>
                  <a:fillRect/>
                </a:stretch>
              </a:blipFill>
            </p:spPr>
            <p:txBody>
              <a:bodyPr/>
              <a:lstStyle/>
              <a:p>
                <a:r>
                  <a:rPr lang="he-IL">
                    <a:noFill/>
                  </a:rPr>
                  <a:t> </a:t>
                </a:r>
              </a:p>
            </p:txBody>
          </p:sp>
        </mc:Fallback>
      </mc:AlternateContent>
      <p:pic>
        <p:nvPicPr>
          <p:cNvPr id="6" name="Picture 5">
            <a:extLst>
              <a:ext uri="{FF2B5EF4-FFF2-40B4-BE49-F238E27FC236}">
                <a16:creationId xmlns="" xmlns:a16="http://schemas.microsoft.com/office/drawing/2014/main" id="{C0F46D82-817B-4086-B295-9EF27D6A32CF}"/>
              </a:ext>
            </a:extLst>
          </p:cNvPr>
          <p:cNvPicPr>
            <a:picLocks noChangeAspect="1"/>
          </p:cNvPicPr>
          <p:nvPr/>
        </p:nvPicPr>
        <p:blipFill>
          <a:blip r:embed="rId3"/>
          <a:stretch>
            <a:fillRect/>
          </a:stretch>
        </p:blipFill>
        <p:spPr>
          <a:xfrm>
            <a:off x="8482668" y="3729154"/>
            <a:ext cx="1080782" cy="1069524"/>
          </a:xfrm>
          <a:prstGeom prst="rect">
            <a:avLst/>
          </a:prstGeom>
        </p:spPr>
      </p:pic>
      <p:sp>
        <p:nvSpPr>
          <p:cNvPr id="2" name="Title 1">
            <a:extLst>
              <a:ext uri="{FF2B5EF4-FFF2-40B4-BE49-F238E27FC236}">
                <a16:creationId xmlns="" xmlns:a16="http://schemas.microsoft.com/office/drawing/2014/main" id="{3B3CC733-2319-418B-8FE5-ADA4D94EFF2A}"/>
              </a:ext>
            </a:extLst>
          </p:cNvPr>
          <p:cNvSpPr>
            <a:spLocks noGrp="1"/>
          </p:cNvSpPr>
          <p:nvPr>
            <p:ph type="title"/>
          </p:nvPr>
        </p:nvSpPr>
        <p:spPr>
          <a:xfrm>
            <a:off x="1037844" y="486259"/>
            <a:ext cx="9720072" cy="1499616"/>
          </a:xfrm>
        </p:spPr>
        <p:txBody>
          <a:bodyPr/>
          <a:lstStyle/>
          <a:p>
            <a:r>
              <a:rPr lang="en-US" dirty="0"/>
              <a:t>Denoising Autoencoders - process</a:t>
            </a:r>
            <a:endParaRPr lang="he-IL" dirty="0"/>
          </a:p>
        </p:txBody>
      </p:sp>
      <p:grpSp>
        <p:nvGrpSpPr>
          <p:cNvPr id="18" name="Group 17">
            <a:extLst>
              <a:ext uri="{FF2B5EF4-FFF2-40B4-BE49-F238E27FC236}">
                <a16:creationId xmlns="" xmlns:a16="http://schemas.microsoft.com/office/drawing/2014/main" id="{B2712A5A-F524-4ABD-A1E2-F47547AADE39}"/>
              </a:ext>
            </a:extLst>
          </p:cNvPr>
          <p:cNvGrpSpPr/>
          <p:nvPr/>
        </p:nvGrpSpPr>
        <p:grpSpPr>
          <a:xfrm>
            <a:off x="1863321" y="2908323"/>
            <a:ext cx="3350343" cy="2203854"/>
            <a:chOff x="6469744" y="2890834"/>
            <a:chExt cx="3350343" cy="2203854"/>
          </a:xfrm>
        </p:grpSpPr>
        <p:sp>
          <p:nvSpPr>
            <p:cNvPr id="5" name="TextBox 4">
              <a:extLst>
                <a:ext uri="{FF2B5EF4-FFF2-40B4-BE49-F238E27FC236}">
                  <a16:creationId xmlns="" xmlns:a16="http://schemas.microsoft.com/office/drawing/2014/main" id="{12069838-AAFB-48D3-8B7B-2A39B785A7B4}"/>
                </a:ext>
              </a:extLst>
            </p:cNvPr>
            <p:cNvSpPr txBox="1"/>
            <p:nvPr/>
          </p:nvSpPr>
          <p:spPr>
            <a:xfrm>
              <a:off x="7734649" y="2890834"/>
              <a:ext cx="687898" cy="369332"/>
            </a:xfrm>
            <a:prstGeom prst="rect">
              <a:avLst/>
            </a:prstGeom>
            <a:noFill/>
          </p:spPr>
          <p:txBody>
            <a:bodyPr wrap="square" rtlCol="1">
              <a:spAutoFit/>
            </a:bodyPr>
            <a:lstStyle/>
            <a:p>
              <a:r>
                <a:rPr lang="en-US" dirty="0"/>
                <a:t>DAE</a:t>
              </a:r>
              <a:endParaRPr lang="he-IL" dirty="0"/>
            </a:p>
          </p:txBody>
        </p:sp>
        <p:sp>
          <p:nvSpPr>
            <p:cNvPr id="16" name="Rectangle: Top Corners Snipped 15">
              <a:extLst>
                <a:ext uri="{FF2B5EF4-FFF2-40B4-BE49-F238E27FC236}">
                  <a16:creationId xmlns="" xmlns:a16="http://schemas.microsoft.com/office/drawing/2014/main" id="{E6446465-B032-4D04-8651-AE3914C9A48C}"/>
                </a:ext>
              </a:extLst>
            </p:cNvPr>
            <p:cNvSpPr/>
            <p:nvPr/>
          </p:nvSpPr>
          <p:spPr>
            <a:xfrm>
              <a:off x="7646565" y="2890834"/>
              <a:ext cx="864066" cy="687989"/>
            </a:xfrm>
            <a:prstGeom prst="snip2SameRect">
              <a:avLst>
                <a:gd name="adj1" fmla="val 21544"/>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4" name="Rectangle: Diagonal Corners Snipped 3">
                  <a:extLst>
                    <a:ext uri="{FF2B5EF4-FFF2-40B4-BE49-F238E27FC236}">
                      <a16:creationId xmlns="" xmlns:a16="http://schemas.microsoft.com/office/drawing/2014/main" id="{9B6A8511-2CFA-4FE5-8D95-4D83105D6A7B}"/>
                    </a:ext>
                  </a:extLst>
                </p:cNvPr>
                <p:cNvSpPr/>
                <p:nvPr/>
              </p:nvSpPr>
              <p:spPr>
                <a:xfrm>
                  <a:off x="6469744" y="3233521"/>
                  <a:ext cx="3350343" cy="1861167"/>
                </a:xfrm>
                <a:prstGeom prst="snip2Diag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𝑔</m:t>
                        </m:r>
                        <m:d>
                          <m:dPr>
                            <m:ctrlPr>
                              <a:rPr lang="en-US" i="1" dirty="0" smtClean="0">
                                <a:solidFill>
                                  <a:schemeClr val="tx1"/>
                                </a:solidFill>
                                <a:latin typeface="Cambria Math" charset="0"/>
                              </a:rPr>
                            </m:ctrlPr>
                          </m:dPr>
                          <m:e>
                            <m:r>
                              <a:rPr lang="en-US" i="1" dirty="0" smtClean="0">
                                <a:solidFill>
                                  <a:schemeClr val="tx1"/>
                                </a:solidFill>
                                <a:latin typeface="Cambria Math" panose="02040503050406030204" pitchFamily="18" charset="0"/>
                              </a:rPr>
                              <m:t>𝑓</m:t>
                            </m:r>
                            <m:d>
                              <m:dPr>
                                <m:ctrlPr>
                                  <a:rPr lang="en-US" i="1" dirty="0" smtClean="0">
                                    <a:solidFill>
                                      <a:schemeClr val="tx1"/>
                                    </a:solidFill>
                                    <a:latin typeface="Cambria Math" charset="0"/>
                                  </a:rPr>
                                </m:ctrlPr>
                              </m:dPr>
                              <m:e>
                                <m:acc>
                                  <m:accPr>
                                    <m:chr m:val="̃"/>
                                    <m:ctrlPr>
                                      <a:rPr lang="en-US" i="1" dirty="0" smtClean="0">
                                        <a:solidFill>
                                          <a:schemeClr val="tx1"/>
                                        </a:solidFill>
                                        <a:latin typeface="Cambria Math" charset="0"/>
                                      </a:rPr>
                                    </m:ctrlPr>
                                  </m:accPr>
                                  <m:e>
                                    <m:r>
                                      <a:rPr lang="en-US" i="1" dirty="0" smtClean="0">
                                        <a:solidFill>
                                          <a:schemeClr val="tx1"/>
                                        </a:solidFill>
                                        <a:latin typeface="Cambria Math" panose="02040503050406030204" pitchFamily="18" charset="0"/>
                                      </a:rPr>
                                      <m:t>𝑥</m:t>
                                    </m:r>
                                  </m:e>
                                </m:acc>
                              </m:e>
                            </m:d>
                          </m:e>
                        </m:d>
                      </m:oMath>
                    </m:oMathPara>
                  </a14:m>
                  <a:endParaRPr lang="he-IL" dirty="0">
                    <a:solidFill>
                      <a:schemeClr val="tx1"/>
                    </a:solidFill>
                  </a:endParaRPr>
                </a:p>
              </p:txBody>
            </p:sp>
          </mc:Choice>
          <mc:Fallback xmlns="">
            <p:sp>
              <p:nvSpPr>
                <p:cNvPr id="4" name="Rectangle: Diagonal Corners Snipped 3">
                  <a:extLst>
                    <a:ext uri="{FF2B5EF4-FFF2-40B4-BE49-F238E27FC236}">
                      <a16:creationId xmlns:a16="http://schemas.microsoft.com/office/drawing/2014/main" id="{9B6A8511-2CFA-4FE5-8D95-4D83105D6A7B}"/>
                    </a:ext>
                  </a:extLst>
                </p:cNvPr>
                <p:cNvSpPr>
                  <a:spLocks noRot="1" noChangeAspect="1" noMove="1" noResize="1" noEditPoints="1" noAdjustHandles="1" noChangeArrowheads="1" noChangeShapeType="1" noTextEdit="1"/>
                </p:cNvSpPr>
                <p:nvPr/>
              </p:nvSpPr>
              <p:spPr>
                <a:xfrm>
                  <a:off x="6469744" y="3233521"/>
                  <a:ext cx="3350343" cy="1861167"/>
                </a:xfrm>
                <a:prstGeom prst="snip2DiagRect">
                  <a:avLst/>
                </a:prstGeom>
                <a:blipFill>
                  <a:blip r:embed="rId4"/>
                  <a:stretch>
                    <a:fillRect/>
                  </a:stretch>
                </a:blipFill>
              </p:spPr>
              <p:txBody>
                <a:bodyPr/>
                <a:lstStyle/>
                <a:p>
                  <a:r>
                    <a:rPr lang="he-IL">
                      <a:noFill/>
                    </a:rPr>
                    <a:t> </a:t>
                  </a:r>
                </a:p>
              </p:txBody>
            </p:sp>
          </mc:Fallback>
        </mc:AlternateContent>
        <p:sp>
          <p:nvSpPr>
            <p:cNvPr id="17" name="TextBox 16">
              <a:extLst>
                <a:ext uri="{FF2B5EF4-FFF2-40B4-BE49-F238E27FC236}">
                  <a16:creationId xmlns="" xmlns:a16="http://schemas.microsoft.com/office/drawing/2014/main" id="{B1003913-622C-43BA-9813-F3079B17A3F9}"/>
                </a:ext>
              </a:extLst>
            </p:cNvPr>
            <p:cNvSpPr txBox="1"/>
            <p:nvPr/>
          </p:nvSpPr>
          <p:spPr>
            <a:xfrm>
              <a:off x="7800967" y="2928578"/>
              <a:ext cx="687898" cy="369332"/>
            </a:xfrm>
            <a:prstGeom prst="rect">
              <a:avLst/>
            </a:prstGeom>
            <a:noFill/>
          </p:spPr>
          <p:txBody>
            <a:bodyPr wrap="square" rtlCol="1">
              <a:spAutoFit/>
            </a:bodyPr>
            <a:lstStyle/>
            <a:p>
              <a:r>
                <a:rPr lang="en-US" dirty="0"/>
                <a:t>DAE</a:t>
              </a:r>
              <a:endParaRPr lang="he-IL" dirty="0"/>
            </a:p>
          </p:txBody>
        </p:sp>
      </p:grpSp>
      <p:sp>
        <p:nvSpPr>
          <p:cNvPr id="13" name="Arrow: Right 12">
            <a:extLst>
              <a:ext uri="{FF2B5EF4-FFF2-40B4-BE49-F238E27FC236}">
                <a16:creationId xmlns="" xmlns:a16="http://schemas.microsoft.com/office/drawing/2014/main" id="{4F7CBCD3-3CF1-47DE-BD4C-FE172B17318A}"/>
              </a:ext>
            </a:extLst>
          </p:cNvPr>
          <p:cNvSpPr/>
          <p:nvPr/>
        </p:nvSpPr>
        <p:spPr>
          <a:xfrm>
            <a:off x="5930785" y="3950760"/>
            <a:ext cx="141991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 xmlns:a16="http://schemas.microsoft.com/office/drawing/2014/main" id="{A9E4361C-9DE0-44EB-8EA4-E71FDF7F8A7F}"/>
              </a:ext>
            </a:extLst>
          </p:cNvPr>
          <p:cNvSpPr/>
          <p:nvPr/>
        </p:nvSpPr>
        <p:spPr>
          <a:xfrm>
            <a:off x="597771" y="3251010"/>
            <a:ext cx="1250924" cy="2000498"/>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 xmlns:a16="http://schemas.microsoft.com/office/drawing/2014/main" id="{293C4AB9-CABD-44FB-B8E2-52598560A397}"/>
              </a:ext>
            </a:extLst>
          </p:cNvPr>
          <p:cNvSpPr/>
          <p:nvPr/>
        </p:nvSpPr>
        <p:spPr>
          <a:xfrm>
            <a:off x="-119350" y="3251010"/>
            <a:ext cx="1250924" cy="2000498"/>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4116981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CC402D49-FED5-4853-91A4-E7B7870F0305}"/>
                  </a:ext>
                </a:extLst>
              </p:cNvPr>
              <p:cNvSpPr txBox="1"/>
              <p:nvPr/>
            </p:nvSpPr>
            <p:spPr>
              <a:xfrm>
                <a:off x="2559753" y="3182778"/>
                <a:ext cx="3667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he-IL" sz="3200" i="1" smtClean="0">
                              <a:latin typeface="Cambria Math" charset="0"/>
                            </a:rPr>
                          </m:ctrlPr>
                        </m:accPr>
                        <m:e>
                          <m:r>
                            <a:rPr lang="he-IL" sz="3200" i="1">
                              <a:latin typeface="Cambria Math" panose="02040503050406030204" pitchFamily="18" charset="0"/>
                            </a:rPr>
                            <m:t>𝑥</m:t>
                          </m:r>
                        </m:e>
                      </m:acc>
                    </m:oMath>
                  </m:oMathPara>
                </a14:m>
                <a:endParaRPr lang="he-IL" sz="3200" dirty="0"/>
              </a:p>
            </p:txBody>
          </p:sp>
        </mc:Choice>
        <mc:Fallback xmlns="">
          <p:sp>
            <p:nvSpPr>
              <p:cNvPr id="7" name="TextBox 6">
                <a:extLst>
                  <a:ext uri="{FF2B5EF4-FFF2-40B4-BE49-F238E27FC236}">
                    <a16:creationId xmlns:a16="http://schemas.microsoft.com/office/drawing/2014/main" id="{CC402D49-FED5-4853-91A4-E7B7870F0305}"/>
                  </a:ext>
                </a:extLst>
              </p:cNvPr>
              <p:cNvSpPr txBox="1">
                <a:spLocks noRot="1" noChangeAspect="1" noMove="1" noResize="1" noEditPoints="1" noAdjustHandles="1" noChangeArrowheads="1" noChangeShapeType="1" noTextEdit="1"/>
              </p:cNvSpPr>
              <p:nvPr/>
            </p:nvSpPr>
            <p:spPr>
              <a:xfrm>
                <a:off x="2559753" y="3182778"/>
                <a:ext cx="366703" cy="492443"/>
              </a:xfrm>
              <a:prstGeom prst="rect">
                <a:avLst/>
              </a:prstGeom>
              <a:blipFill>
                <a:blip r:embed="rId2"/>
                <a:stretch>
                  <a:fillRect/>
                </a:stretch>
              </a:blipFill>
            </p:spPr>
            <p:txBody>
              <a:bodyPr/>
              <a:lstStyle/>
              <a:p>
                <a:r>
                  <a:rPr lang="he-IL">
                    <a:noFill/>
                  </a:rPr>
                  <a:t> </a:t>
                </a:r>
              </a:p>
            </p:txBody>
          </p:sp>
        </mc:Fallback>
      </mc:AlternateContent>
      <p:pic>
        <p:nvPicPr>
          <p:cNvPr id="6" name="Picture 5">
            <a:extLst>
              <a:ext uri="{FF2B5EF4-FFF2-40B4-BE49-F238E27FC236}">
                <a16:creationId xmlns="" xmlns:a16="http://schemas.microsoft.com/office/drawing/2014/main" id="{C0F46D82-817B-4086-B295-9EF27D6A32CF}"/>
              </a:ext>
            </a:extLst>
          </p:cNvPr>
          <p:cNvPicPr>
            <a:picLocks noChangeAspect="1"/>
          </p:cNvPicPr>
          <p:nvPr/>
        </p:nvPicPr>
        <p:blipFill>
          <a:blip r:embed="rId3"/>
          <a:stretch>
            <a:fillRect/>
          </a:stretch>
        </p:blipFill>
        <p:spPr>
          <a:xfrm>
            <a:off x="2252523" y="3806351"/>
            <a:ext cx="1116531" cy="1104900"/>
          </a:xfrm>
          <a:prstGeom prst="rect">
            <a:avLst/>
          </a:prstGeom>
        </p:spPr>
      </p:pic>
      <p:sp>
        <p:nvSpPr>
          <p:cNvPr id="2" name="Title 1">
            <a:extLst>
              <a:ext uri="{FF2B5EF4-FFF2-40B4-BE49-F238E27FC236}">
                <a16:creationId xmlns="" xmlns:a16="http://schemas.microsoft.com/office/drawing/2014/main" id="{3B3CC733-2319-418B-8FE5-ADA4D94EFF2A}"/>
              </a:ext>
            </a:extLst>
          </p:cNvPr>
          <p:cNvSpPr>
            <a:spLocks noGrp="1"/>
          </p:cNvSpPr>
          <p:nvPr>
            <p:ph type="title"/>
          </p:nvPr>
        </p:nvSpPr>
        <p:spPr>
          <a:xfrm>
            <a:off x="1037844" y="486259"/>
            <a:ext cx="9720072" cy="1499616"/>
          </a:xfrm>
        </p:spPr>
        <p:txBody>
          <a:bodyPr/>
          <a:lstStyle/>
          <a:p>
            <a:r>
              <a:rPr lang="en-US" dirty="0"/>
              <a:t>Denoising Autoencoders - process</a:t>
            </a:r>
            <a:endParaRPr lang="he-IL" dirty="0"/>
          </a:p>
        </p:txBody>
      </p:sp>
      <p:sp>
        <p:nvSpPr>
          <p:cNvPr id="3" name="Equals 2">
            <a:extLst>
              <a:ext uri="{FF2B5EF4-FFF2-40B4-BE49-F238E27FC236}">
                <a16:creationId xmlns="" xmlns:a16="http://schemas.microsoft.com/office/drawing/2014/main" id="{0C85D3BE-8AC4-4E4C-9079-4ED6E07BE57E}"/>
              </a:ext>
            </a:extLst>
          </p:cNvPr>
          <p:cNvSpPr/>
          <p:nvPr/>
        </p:nvSpPr>
        <p:spPr>
          <a:xfrm>
            <a:off x="4601360" y="3650901"/>
            <a:ext cx="1812023" cy="1169244"/>
          </a:xfrm>
          <a:prstGeom prst="mathEqual">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a:solidFill>
                <a:schemeClr val="tx1"/>
              </a:solidFill>
            </a:endParaRPr>
          </a:p>
        </p:txBody>
      </p:sp>
      <p:sp>
        <p:nvSpPr>
          <p:cNvPr id="9" name="TextBox 8">
            <a:extLst>
              <a:ext uri="{FF2B5EF4-FFF2-40B4-BE49-F238E27FC236}">
                <a16:creationId xmlns="" xmlns:a16="http://schemas.microsoft.com/office/drawing/2014/main" id="{0C63F516-37FF-4CE3-BC66-C681FD2D72DB}"/>
              </a:ext>
            </a:extLst>
          </p:cNvPr>
          <p:cNvSpPr txBox="1"/>
          <p:nvPr/>
        </p:nvSpPr>
        <p:spPr>
          <a:xfrm>
            <a:off x="4819894" y="3012275"/>
            <a:ext cx="2155972" cy="523220"/>
          </a:xfrm>
          <a:prstGeom prst="rect">
            <a:avLst/>
          </a:prstGeom>
          <a:noFill/>
        </p:spPr>
        <p:txBody>
          <a:bodyPr wrap="square" rtlCol="1">
            <a:spAutoFit/>
          </a:bodyPr>
          <a:lstStyle/>
          <a:p>
            <a:r>
              <a:rPr lang="en-US" sz="2800" dirty="0"/>
              <a:t>Compare</a:t>
            </a:r>
            <a:endParaRPr lang="he-IL" sz="2800"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DF1DDEE8-F387-415D-91A1-998F1655EAF9}"/>
                  </a:ext>
                </a:extLst>
              </p:cNvPr>
              <p:cNvSpPr txBox="1"/>
              <p:nvPr/>
            </p:nvSpPr>
            <p:spPr>
              <a:xfrm>
                <a:off x="8043953" y="3100309"/>
                <a:ext cx="825351"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he-IL" sz="3200" i="1" dirty="0" smtClean="0">
                          <a:latin typeface="Cambria Math" panose="02040503050406030204" pitchFamily="18" charset="0"/>
                        </a:rPr>
                        <m:t>𝑥</m:t>
                      </m:r>
                    </m:oMath>
                  </m:oMathPara>
                </a14:m>
                <a:endParaRPr lang="he-IL" sz="3200" dirty="0"/>
              </a:p>
            </p:txBody>
          </p:sp>
        </mc:Choice>
        <mc:Fallback xmlns="">
          <p:sp>
            <p:nvSpPr>
              <p:cNvPr id="14" name="TextBox 13">
                <a:extLst>
                  <a:ext uri="{FF2B5EF4-FFF2-40B4-BE49-F238E27FC236}">
                    <a16:creationId xmlns:a16="http://schemas.microsoft.com/office/drawing/2014/main" id="{DF1DDEE8-F387-415D-91A1-998F1655EAF9}"/>
                  </a:ext>
                </a:extLst>
              </p:cNvPr>
              <p:cNvSpPr txBox="1">
                <a:spLocks noRot="1" noChangeAspect="1" noMove="1" noResize="1" noEditPoints="1" noAdjustHandles="1" noChangeArrowheads="1" noChangeShapeType="1" noTextEdit="1"/>
              </p:cNvSpPr>
              <p:nvPr/>
            </p:nvSpPr>
            <p:spPr>
              <a:xfrm>
                <a:off x="8043953" y="3100309"/>
                <a:ext cx="825351" cy="584775"/>
              </a:xfrm>
              <a:prstGeom prst="rect">
                <a:avLst/>
              </a:prstGeom>
              <a:blipFill>
                <a:blip r:embed="rId4"/>
                <a:stretch>
                  <a:fillRect/>
                </a:stretch>
              </a:blipFill>
            </p:spPr>
            <p:txBody>
              <a:bodyPr/>
              <a:lstStyle/>
              <a:p>
                <a:r>
                  <a:rPr lang="he-IL">
                    <a:noFill/>
                  </a:rPr>
                  <a:t> </a:t>
                </a:r>
              </a:p>
            </p:txBody>
          </p:sp>
        </mc:Fallback>
      </mc:AlternateContent>
      <p:pic>
        <p:nvPicPr>
          <p:cNvPr id="15" name="Picture 14">
            <a:extLst>
              <a:ext uri="{FF2B5EF4-FFF2-40B4-BE49-F238E27FC236}">
                <a16:creationId xmlns="" xmlns:a16="http://schemas.microsoft.com/office/drawing/2014/main" id="{81D8BE35-6C6A-4242-B320-7DC0DC421937}"/>
              </a:ext>
            </a:extLst>
          </p:cNvPr>
          <p:cNvPicPr>
            <a:picLocks noChangeAspect="1"/>
          </p:cNvPicPr>
          <p:nvPr/>
        </p:nvPicPr>
        <p:blipFill>
          <a:blip r:embed="rId5"/>
          <a:stretch>
            <a:fillRect/>
          </a:stretch>
        </p:blipFill>
        <p:spPr>
          <a:xfrm>
            <a:off x="7892546" y="3806350"/>
            <a:ext cx="1085850" cy="1104900"/>
          </a:xfrm>
          <a:prstGeom prst="rect">
            <a:avLst/>
          </a:prstGeom>
        </p:spPr>
      </p:pic>
    </p:spTree>
    <p:extLst>
      <p:ext uri="{BB962C8B-B14F-4D97-AF65-F5344CB8AC3E}">
        <p14:creationId xmlns:p14="http://schemas.microsoft.com/office/powerpoint/2010/main" val="1939982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99EAAC-3778-4BB7-98CF-5D9114308F71}"/>
              </a:ext>
            </a:extLst>
          </p:cNvPr>
          <p:cNvSpPr>
            <a:spLocks noGrp="1"/>
          </p:cNvSpPr>
          <p:nvPr>
            <p:ph type="title"/>
          </p:nvPr>
        </p:nvSpPr>
        <p:spPr>
          <a:xfrm>
            <a:off x="1076882" y="938091"/>
            <a:ext cx="5557688" cy="784546"/>
          </a:xfrm>
        </p:spPr>
        <p:txBody>
          <a:bodyPr/>
          <a:lstStyle/>
          <a:p>
            <a:r>
              <a:rPr lang="en-US" dirty="0"/>
              <a:t>Denoising autoencoders</a:t>
            </a:r>
          </a:p>
        </p:txBody>
      </p:sp>
      <p:pic>
        <p:nvPicPr>
          <p:cNvPr id="1026" name="Picture 2" descr="×ª××¦××ª ×ª××× × ×¢×××¨ âªdenoising autoencodersâ¬â">
            <a:extLst>
              <a:ext uri="{FF2B5EF4-FFF2-40B4-BE49-F238E27FC236}">
                <a16:creationId xmlns="" xmlns:a16="http://schemas.microsoft.com/office/drawing/2014/main" id="{AED30030-1B87-433B-A783-AD68D8EB99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983" y="2048401"/>
            <a:ext cx="9225630" cy="46082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 xmlns:a16="http://schemas.microsoft.com/office/drawing/2014/main" id="{F4F401A3-2DDD-4100-A7A2-5FF0A3E232BF}"/>
              </a:ext>
            </a:extLst>
          </p:cNvPr>
          <p:cNvPicPr>
            <a:picLocks noChangeAspect="1"/>
          </p:cNvPicPr>
          <p:nvPr/>
        </p:nvPicPr>
        <p:blipFill>
          <a:blip r:embed="rId3"/>
          <a:stretch>
            <a:fillRect/>
          </a:stretch>
        </p:blipFill>
        <p:spPr>
          <a:xfrm>
            <a:off x="6754643" y="2838041"/>
            <a:ext cx="911539" cy="921237"/>
          </a:xfrm>
          <a:prstGeom prst="rect">
            <a:avLst/>
          </a:prstGeom>
        </p:spPr>
      </p:pic>
      <p:pic>
        <p:nvPicPr>
          <p:cNvPr id="6" name="Picture 5">
            <a:extLst>
              <a:ext uri="{FF2B5EF4-FFF2-40B4-BE49-F238E27FC236}">
                <a16:creationId xmlns="" xmlns:a16="http://schemas.microsoft.com/office/drawing/2014/main" id="{33259D9B-03C1-44DB-8325-94503D7FBBA4}"/>
              </a:ext>
            </a:extLst>
          </p:cNvPr>
          <p:cNvPicPr>
            <a:picLocks noChangeAspect="1"/>
          </p:cNvPicPr>
          <p:nvPr/>
        </p:nvPicPr>
        <p:blipFill rotWithShape="1">
          <a:blip r:embed="rId4"/>
          <a:srcRect r="2084"/>
          <a:stretch/>
        </p:blipFill>
        <p:spPr>
          <a:xfrm>
            <a:off x="7666182" y="4286737"/>
            <a:ext cx="911539" cy="921237"/>
          </a:xfrm>
          <a:prstGeom prst="rect">
            <a:avLst/>
          </a:prstGeom>
        </p:spPr>
      </p:pic>
    </p:spTree>
    <p:extLst>
      <p:ext uri="{BB962C8B-B14F-4D97-AF65-F5344CB8AC3E}">
        <p14:creationId xmlns:p14="http://schemas.microsoft.com/office/powerpoint/2010/main" val="132548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3D15E4-15A0-482E-BD64-AE5737C730C3}"/>
              </a:ext>
            </a:extLst>
          </p:cNvPr>
          <p:cNvSpPr>
            <a:spLocks noGrp="1"/>
          </p:cNvSpPr>
          <p:nvPr>
            <p:ph type="title"/>
          </p:nvPr>
        </p:nvSpPr>
        <p:spPr/>
        <p:txBody>
          <a:bodyPr/>
          <a:lstStyle/>
          <a:p>
            <a:r>
              <a:rPr lang="en-US" dirty="0"/>
              <a:t>Denoising convolutional AE – </a:t>
            </a:r>
            <a:r>
              <a:rPr lang="en-US" dirty="0" err="1"/>
              <a:t>keras</a:t>
            </a:r>
            <a:endParaRPr lang="he-IL" dirty="0"/>
          </a:p>
        </p:txBody>
      </p:sp>
      <p:sp>
        <p:nvSpPr>
          <p:cNvPr id="8" name="Content Placeholder 7">
            <a:extLst>
              <a:ext uri="{FF2B5EF4-FFF2-40B4-BE49-F238E27FC236}">
                <a16:creationId xmlns="" xmlns:a16="http://schemas.microsoft.com/office/drawing/2014/main" id="{B1A247E9-D2F5-448A-A924-FE7B727DAFB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2566312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3D15E4-15A0-482E-BD64-AE5737C730C3}"/>
              </a:ext>
            </a:extLst>
          </p:cNvPr>
          <p:cNvSpPr>
            <a:spLocks noGrp="1"/>
          </p:cNvSpPr>
          <p:nvPr>
            <p:ph type="title"/>
          </p:nvPr>
        </p:nvSpPr>
        <p:spPr/>
        <p:txBody>
          <a:bodyPr/>
          <a:lstStyle/>
          <a:p>
            <a:r>
              <a:rPr lang="en-US" dirty="0"/>
              <a:t>Denoising convolutional AE – </a:t>
            </a:r>
            <a:r>
              <a:rPr lang="en-US" dirty="0" err="1"/>
              <a:t>keras</a:t>
            </a:r>
            <a:r>
              <a:rPr lang="en-US" dirty="0"/>
              <a:t> </a:t>
            </a:r>
            <a:endParaRPr lang="he-IL" dirty="0"/>
          </a:p>
        </p:txBody>
      </p:sp>
      <p:pic>
        <p:nvPicPr>
          <p:cNvPr id="4" name="Content Placeholder 3">
            <a:extLst>
              <a:ext uri="{FF2B5EF4-FFF2-40B4-BE49-F238E27FC236}">
                <a16:creationId xmlns="" xmlns:a16="http://schemas.microsoft.com/office/drawing/2014/main" id="{021E1FD9-BEE1-4157-BE97-3FCBC62A568C}"/>
              </a:ext>
            </a:extLst>
          </p:cNvPr>
          <p:cNvPicPr>
            <a:picLocks noGrp="1" noChangeAspect="1"/>
          </p:cNvPicPr>
          <p:nvPr>
            <p:ph idx="1"/>
          </p:nvPr>
        </p:nvPicPr>
        <p:blipFill>
          <a:blip r:embed="rId2"/>
          <a:stretch>
            <a:fillRect/>
          </a:stretch>
        </p:blipFill>
        <p:spPr>
          <a:xfrm>
            <a:off x="1023938" y="3279109"/>
            <a:ext cx="9720262" cy="2036507"/>
          </a:xfrm>
          <a:prstGeom prst="rect">
            <a:avLst/>
          </a:prstGeom>
        </p:spPr>
      </p:pic>
      <p:sp>
        <p:nvSpPr>
          <p:cNvPr id="5" name="TextBox 4">
            <a:extLst>
              <a:ext uri="{FF2B5EF4-FFF2-40B4-BE49-F238E27FC236}">
                <a16:creationId xmlns="" xmlns:a16="http://schemas.microsoft.com/office/drawing/2014/main" id="{CF1A2987-6D1F-48E3-80F6-A92BB52C0066}"/>
              </a:ext>
            </a:extLst>
          </p:cNvPr>
          <p:cNvSpPr txBox="1"/>
          <p:nvPr/>
        </p:nvSpPr>
        <p:spPr>
          <a:xfrm>
            <a:off x="939735" y="1906702"/>
            <a:ext cx="5591694" cy="1200329"/>
          </a:xfrm>
          <a:prstGeom prst="rect">
            <a:avLst/>
          </a:prstGeom>
          <a:noFill/>
        </p:spPr>
        <p:txBody>
          <a:bodyPr wrap="square" rtlCol="1">
            <a:spAutoFit/>
          </a:bodyPr>
          <a:lstStyle/>
          <a:p>
            <a:r>
              <a:rPr lang="en-US" sz="2400" dirty="0"/>
              <a:t>- 50 epochs.</a:t>
            </a:r>
          </a:p>
          <a:p>
            <a:r>
              <a:rPr lang="en-US" sz="2400" dirty="0"/>
              <a:t>- Noise factor 0.5</a:t>
            </a:r>
          </a:p>
          <a:p>
            <a:r>
              <a:rPr lang="en-US" sz="2400" dirty="0"/>
              <a:t>- 92% accuracy on validation set.</a:t>
            </a:r>
            <a:endParaRPr lang="he-IL" sz="2400" dirty="0"/>
          </a:p>
        </p:txBody>
      </p:sp>
    </p:spTree>
    <p:extLst>
      <p:ext uri="{BB962C8B-B14F-4D97-AF65-F5344CB8AC3E}">
        <p14:creationId xmlns:p14="http://schemas.microsoft.com/office/powerpoint/2010/main" val="32576174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7CCB02-4EF5-4B50-B3A2-9F94294E9EAF}"/>
              </a:ext>
            </a:extLst>
          </p:cNvPr>
          <p:cNvSpPr>
            <a:spLocks noGrp="1"/>
          </p:cNvSpPr>
          <p:nvPr>
            <p:ph type="title"/>
          </p:nvPr>
        </p:nvSpPr>
        <p:spPr>
          <a:xfrm>
            <a:off x="1066800" y="962709"/>
            <a:ext cx="10058400" cy="630170"/>
          </a:xfrm>
        </p:spPr>
        <p:txBody>
          <a:bodyPr>
            <a:normAutofit fontScale="90000"/>
          </a:bodyPr>
          <a:lstStyle/>
          <a:p>
            <a:r>
              <a:rPr lang="en-US" dirty="0"/>
              <a:t>Supervised Learning </a:t>
            </a:r>
            <a:endParaRPr lang="he-IL" dirty="0"/>
          </a:p>
        </p:txBody>
      </p:sp>
      <p:sp>
        <p:nvSpPr>
          <p:cNvPr id="3" name="Content Placeholder 2">
            <a:extLst>
              <a:ext uri="{FF2B5EF4-FFF2-40B4-BE49-F238E27FC236}">
                <a16:creationId xmlns="" xmlns:a16="http://schemas.microsoft.com/office/drawing/2014/main" id="{C064F28F-02A0-4805-BBB4-5B716C3DD16B}"/>
              </a:ext>
            </a:extLst>
          </p:cNvPr>
          <p:cNvSpPr>
            <a:spLocks noGrp="1"/>
          </p:cNvSpPr>
          <p:nvPr>
            <p:ph idx="1"/>
          </p:nvPr>
        </p:nvSpPr>
        <p:spPr>
          <a:xfrm>
            <a:off x="299880" y="1417320"/>
            <a:ext cx="4822257" cy="4023360"/>
          </a:xfrm>
        </p:spPr>
        <p:txBody>
          <a:bodyPr>
            <a:noAutofit/>
          </a:bodyPr>
          <a:lstStyle/>
          <a:p>
            <a:pPr algn="l"/>
            <a:endParaRPr lang="en-US" sz="3200" dirty="0"/>
          </a:p>
          <a:p>
            <a:pPr algn="l"/>
            <a:r>
              <a:rPr lang="en-US" sz="3200" dirty="0"/>
              <a:t>Examples: Classification.</a:t>
            </a:r>
          </a:p>
        </p:txBody>
      </p:sp>
      <p:grpSp>
        <p:nvGrpSpPr>
          <p:cNvPr id="40" name="Group 39">
            <a:extLst>
              <a:ext uri="{FF2B5EF4-FFF2-40B4-BE49-F238E27FC236}">
                <a16:creationId xmlns="" xmlns:a16="http://schemas.microsoft.com/office/drawing/2014/main" id="{BCD72E8F-858D-446C-9001-599B0ACDF879}"/>
              </a:ext>
            </a:extLst>
          </p:cNvPr>
          <p:cNvGrpSpPr/>
          <p:nvPr/>
        </p:nvGrpSpPr>
        <p:grpSpPr>
          <a:xfrm>
            <a:off x="6744734" y="1105508"/>
            <a:ext cx="5236143" cy="5194624"/>
            <a:chOff x="5561901" y="1970219"/>
            <a:chExt cx="4223856" cy="4333924"/>
          </a:xfrm>
        </p:grpSpPr>
        <p:sp>
          <p:nvSpPr>
            <p:cNvPr id="5" name="Rectangle 4">
              <a:extLst>
                <a:ext uri="{FF2B5EF4-FFF2-40B4-BE49-F238E27FC236}">
                  <a16:creationId xmlns="" xmlns:a16="http://schemas.microsoft.com/office/drawing/2014/main" id="{4152435D-E8C5-4142-85A3-828D54FC9FF2}"/>
                </a:ext>
              </a:extLst>
            </p:cNvPr>
            <p:cNvSpPr/>
            <p:nvPr/>
          </p:nvSpPr>
          <p:spPr>
            <a:xfrm>
              <a:off x="5561901" y="1979802"/>
              <a:ext cx="4093827" cy="3915489"/>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cxnSp>
          <p:nvCxnSpPr>
            <p:cNvPr id="7" name="Straight Arrow Connector 6">
              <a:extLst>
                <a:ext uri="{FF2B5EF4-FFF2-40B4-BE49-F238E27FC236}">
                  <a16:creationId xmlns="" xmlns:a16="http://schemas.microsoft.com/office/drawing/2014/main" id="{C41FFE65-7B3A-412A-A08D-A19B2A5E1D84}"/>
                </a:ext>
              </a:extLst>
            </p:cNvPr>
            <p:cNvCxnSpPr>
              <a:cxnSpLocks/>
              <a:endCxn id="10" idx="1"/>
            </p:cNvCxnSpPr>
            <p:nvPr/>
          </p:nvCxnSpPr>
          <p:spPr>
            <a:xfrm>
              <a:off x="5821959" y="5512761"/>
              <a:ext cx="3435291" cy="1558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 xmlns:a16="http://schemas.microsoft.com/office/drawing/2014/main" id="{84F310A3-B49C-49B1-A5A2-C2450DFC527B}"/>
                </a:ext>
              </a:extLst>
            </p:cNvPr>
            <p:cNvCxnSpPr>
              <a:cxnSpLocks/>
            </p:cNvCxnSpPr>
            <p:nvPr/>
          </p:nvCxnSpPr>
          <p:spPr>
            <a:xfrm flipV="1">
              <a:off x="5813571" y="2272018"/>
              <a:ext cx="0" cy="325632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 xmlns:a16="http://schemas.microsoft.com/office/drawing/2014/main" id="{387C8E9B-F40F-4EFF-B4FE-F86045090930}"/>
                </a:ext>
              </a:extLst>
            </p:cNvPr>
            <p:cNvSpPr txBox="1"/>
            <p:nvPr/>
          </p:nvSpPr>
          <p:spPr>
            <a:xfrm>
              <a:off x="9257250" y="5343679"/>
              <a:ext cx="528507" cy="369332"/>
            </a:xfrm>
            <a:prstGeom prst="rect">
              <a:avLst/>
            </a:prstGeom>
            <a:noFill/>
          </p:spPr>
          <p:txBody>
            <a:bodyPr wrap="square" rtlCol="1">
              <a:spAutoFit/>
            </a:bodyPr>
            <a:lstStyle/>
            <a:p>
              <a:r>
                <a:rPr lang="en-US" dirty="0"/>
                <a:t>X1</a:t>
              </a:r>
              <a:endParaRPr lang="he-IL" dirty="0"/>
            </a:p>
          </p:txBody>
        </p:sp>
        <p:sp>
          <p:nvSpPr>
            <p:cNvPr id="11" name="TextBox 10">
              <a:extLst>
                <a:ext uri="{FF2B5EF4-FFF2-40B4-BE49-F238E27FC236}">
                  <a16:creationId xmlns="" xmlns:a16="http://schemas.microsoft.com/office/drawing/2014/main" id="{E552E733-E9CA-4A00-9D7D-C7CA5557578E}"/>
                </a:ext>
              </a:extLst>
            </p:cNvPr>
            <p:cNvSpPr txBox="1"/>
            <p:nvPr/>
          </p:nvSpPr>
          <p:spPr>
            <a:xfrm>
              <a:off x="5647189" y="1970219"/>
              <a:ext cx="528507" cy="369332"/>
            </a:xfrm>
            <a:prstGeom prst="rect">
              <a:avLst/>
            </a:prstGeom>
            <a:noFill/>
          </p:spPr>
          <p:txBody>
            <a:bodyPr wrap="square" rtlCol="1">
              <a:spAutoFit/>
            </a:bodyPr>
            <a:lstStyle/>
            <a:p>
              <a:r>
                <a:rPr lang="en-US" dirty="0"/>
                <a:t>X2</a:t>
              </a:r>
              <a:endParaRPr lang="he-IL" dirty="0"/>
            </a:p>
          </p:txBody>
        </p:sp>
        <p:sp>
          <p:nvSpPr>
            <p:cNvPr id="17" name="Plus Sign 16">
              <a:extLst>
                <a:ext uri="{FF2B5EF4-FFF2-40B4-BE49-F238E27FC236}">
                  <a16:creationId xmlns="" xmlns:a16="http://schemas.microsoft.com/office/drawing/2014/main" id="{92827BB0-EAE9-4339-8BF6-B285F82F4B03}"/>
                </a:ext>
              </a:extLst>
            </p:cNvPr>
            <p:cNvSpPr/>
            <p:nvPr/>
          </p:nvSpPr>
          <p:spPr>
            <a:xfrm>
              <a:off x="6308521" y="2500019"/>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Plus Sign 18">
              <a:extLst>
                <a:ext uri="{FF2B5EF4-FFF2-40B4-BE49-F238E27FC236}">
                  <a16:creationId xmlns="" xmlns:a16="http://schemas.microsoft.com/office/drawing/2014/main" id="{BA820129-05B9-4CB2-9B2C-43ACCA164FDA}"/>
                </a:ext>
              </a:extLst>
            </p:cNvPr>
            <p:cNvSpPr/>
            <p:nvPr/>
          </p:nvSpPr>
          <p:spPr>
            <a:xfrm>
              <a:off x="6451837" y="3254333"/>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Plus Sign 19">
              <a:extLst>
                <a:ext uri="{FF2B5EF4-FFF2-40B4-BE49-F238E27FC236}">
                  <a16:creationId xmlns="" xmlns:a16="http://schemas.microsoft.com/office/drawing/2014/main" id="{7C3CB4E8-90CE-4088-BEE3-2C6823B5176A}"/>
                </a:ext>
              </a:extLst>
            </p:cNvPr>
            <p:cNvSpPr/>
            <p:nvPr/>
          </p:nvSpPr>
          <p:spPr>
            <a:xfrm>
              <a:off x="6895749" y="2455804"/>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Plus Sign 20">
              <a:extLst>
                <a:ext uri="{FF2B5EF4-FFF2-40B4-BE49-F238E27FC236}">
                  <a16:creationId xmlns="" xmlns:a16="http://schemas.microsoft.com/office/drawing/2014/main" id="{B4002283-A892-462B-B684-CC8C465873B3}"/>
                </a:ext>
              </a:extLst>
            </p:cNvPr>
            <p:cNvSpPr/>
            <p:nvPr/>
          </p:nvSpPr>
          <p:spPr>
            <a:xfrm>
              <a:off x="6765721" y="2957219"/>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Plus Sign 21">
              <a:extLst>
                <a:ext uri="{FF2B5EF4-FFF2-40B4-BE49-F238E27FC236}">
                  <a16:creationId xmlns="" xmlns:a16="http://schemas.microsoft.com/office/drawing/2014/main" id="{E8A029A1-7906-42FF-B2BF-ABBEB249E941}"/>
                </a:ext>
              </a:extLst>
            </p:cNvPr>
            <p:cNvSpPr/>
            <p:nvPr/>
          </p:nvSpPr>
          <p:spPr>
            <a:xfrm>
              <a:off x="6888757" y="3623529"/>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Plus Sign 22">
              <a:extLst>
                <a:ext uri="{FF2B5EF4-FFF2-40B4-BE49-F238E27FC236}">
                  <a16:creationId xmlns="" xmlns:a16="http://schemas.microsoft.com/office/drawing/2014/main" id="{AEE15592-3A2D-4FAA-90FC-31A29A5358F6}"/>
                </a:ext>
              </a:extLst>
            </p:cNvPr>
            <p:cNvSpPr/>
            <p:nvPr/>
          </p:nvSpPr>
          <p:spPr>
            <a:xfrm>
              <a:off x="7474594" y="3352613"/>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Plus Sign 23">
              <a:extLst>
                <a:ext uri="{FF2B5EF4-FFF2-40B4-BE49-F238E27FC236}">
                  <a16:creationId xmlns="" xmlns:a16="http://schemas.microsoft.com/office/drawing/2014/main" id="{0652B2F3-67D6-49AB-A6E3-9A161C4533EC}"/>
                </a:ext>
              </a:extLst>
            </p:cNvPr>
            <p:cNvSpPr/>
            <p:nvPr/>
          </p:nvSpPr>
          <p:spPr>
            <a:xfrm>
              <a:off x="6118374" y="3302465"/>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Plus Sign 24">
              <a:extLst>
                <a:ext uri="{FF2B5EF4-FFF2-40B4-BE49-F238E27FC236}">
                  <a16:creationId xmlns="" xmlns:a16="http://schemas.microsoft.com/office/drawing/2014/main" id="{29377D4C-165D-4736-BD65-E5F14554678A}"/>
                </a:ext>
              </a:extLst>
            </p:cNvPr>
            <p:cNvSpPr/>
            <p:nvPr/>
          </p:nvSpPr>
          <p:spPr>
            <a:xfrm>
              <a:off x="7465541" y="2417144"/>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Plus Sign 25">
              <a:extLst>
                <a:ext uri="{FF2B5EF4-FFF2-40B4-BE49-F238E27FC236}">
                  <a16:creationId xmlns="" xmlns:a16="http://schemas.microsoft.com/office/drawing/2014/main" id="{72DFE592-9103-4B10-A229-238C83A7ACD1}"/>
                </a:ext>
              </a:extLst>
            </p:cNvPr>
            <p:cNvSpPr/>
            <p:nvPr/>
          </p:nvSpPr>
          <p:spPr>
            <a:xfrm>
              <a:off x="6221136" y="4013731"/>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Multiplication Sign 26">
              <a:extLst>
                <a:ext uri="{FF2B5EF4-FFF2-40B4-BE49-F238E27FC236}">
                  <a16:creationId xmlns="" xmlns:a16="http://schemas.microsoft.com/office/drawing/2014/main" id="{2451466A-DB38-4E17-841F-33B43A74B411}"/>
                </a:ext>
              </a:extLst>
            </p:cNvPr>
            <p:cNvSpPr/>
            <p:nvPr/>
          </p:nvSpPr>
          <p:spPr>
            <a:xfrm>
              <a:off x="7306152" y="4841463"/>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Multiplication Sign 27">
              <a:extLst>
                <a:ext uri="{FF2B5EF4-FFF2-40B4-BE49-F238E27FC236}">
                  <a16:creationId xmlns="" xmlns:a16="http://schemas.microsoft.com/office/drawing/2014/main" id="{2839EC57-3DA4-41E5-AE41-F6893C72D4E4}"/>
                </a:ext>
              </a:extLst>
            </p:cNvPr>
            <p:cNvSpPr/>
            <p:nvPr/>
          </p:nvSpPr>
          <p:spPr>
            <a:xfrm>
              <a:off x="8725935" y="3683668"/>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Multiplication Sign 28">
              <a:extLst>
                <a:ext uri="{FF2B5EF4-FFF2-40B4-BE49-F238E27FC236}">
                  <a16:creationId xmlns="" xmlns:a16="http://schemas.microsoft.com/office/drawing/2014/main" id="{1D48668B-790B-411B-86FC-44ABA661A8EB}"/>
                </a:ext>
              </a:extLst>
            </p:cNvPr>
            <p:cNvSpPr/>
            <p:nvPr/>
          </p:nvSpPr>
          <p:spPr>
            <a:xfrm>
              <a:off x="7863616" y="4500800"/>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Multiplication Sign 29">
              <a:extLst>
                <a:ext uri="{FF2B5EF4-FFF2-40B4-BE49-F238E27FC236}">
                  <a16:creationId xmlns="" xmlns:a16="http://schemas.microsoft.com/office/drawing/2014/main" id="{438A9EFD-D297-4A50-9A56-3F8EB15EC82C}"/>
                </a:ext>
              </a:extLst>
            </p:cNvPr>
            <p:cNvSpPr/>
            <p:nvPr/>
          </p:nvSpPr>
          <p:spPr>
            <a:xfrm>
              <a:off x="8123668" y="3853060"/>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Multiplication Sign 30">
              <a:extLst>
                <a:ext uri="{FF2B5EF4-FFF2-40B4-BE49-F238E27FC236}">
                  <a16:creationId xmlns="" xmlns:a16="http://schemas.microsoft.com/office/drawing/2014/main" id="{ED527E3C-912D-44DD-9F68-25F0B6398678}"/>
                </a:ext>
              </a:extLst>
            </p:cNvPr>
            <p:cNvSpPr/>
            <p:nvPr/>
          </p:nvSpPr>
          <p:spPr>
            <a:xfrm>
              <a:off x="8220888" y="4883369"/>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Multiplication Sign 31">
              <a:extLst>
                <a:ext uri="{FF2B5EF4-FFF2-40B4-BE49-F238E27FC236}">
                  <a16:creationId xmlns="" xmlns:a16="http://schemas.microsoft.com/office/drawing/2014/main" id="{0EE10287-A675-4C4F-89A8-1D43EB8DAF31}"/>
                </a:ext>
              </a:extLst>
            </p:cNvPr>
            <p:cNvSpPr/>
            <p:nvPr/>
          </p:nvSpPr>
          <p:spPr>
            <a:xfrm>
              <a:off x="8967838" y="4276031"/>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Multiplication Sign 32">
              <a:extLst>
                <a:ext uri="{FF2B5EF4-FFF2-40B4-BE49-F238E27FC236}">
                  <a16:creationId xmlns="" xmlns:a16="http://schemas.microsoft.com/office/drawing/2014/main" id="{70C056B9-E4AC-4256-BD9C-81CACBC891A1}"/>
                </a:ext>
              </a:extLst>
            </p:cNvPr>
            <p:cNvSpPr/>
            <p:nvPr/>
          </p:nvSpPr>
          <p:spPr>
            <a:xfrm>
              <a:off x="8591711" y="4789175"/>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Multiplication Sign 33">
              <a:extLst>
                <a:ext uri="{FF2B5EF4-FFF2-40B4-BE49-F238E27FC236}">
                  <a16:creationId xmlns="" xmlns:a16="http://schemas.microsoft.com/office/drawing/2014/main" id="{9580ECFA-20AC-4BE0-BD76-C488AE1D4857}"/>
                </a:ext>
              </a:extLst>
            </p:cNvPr>
            <p:cNvSpPr/>
            <p:nvPr/>
          </p:nvSpPr>
          <p:spPr>
            <a:xfrm>
              <a:off x="9097864" y="3374050"/>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Multiplication Sign 34">
              <a:extLst>
                <a:ext uri="{FF2B5EF4-FFF2-40B4-BE49-F238E27FC236}">
                  <a16:creationId xmlns="" xmlns:a16="http://schemas.microsoft.com/office/drawing/2014/main" id="{6EE0CA47-E967-4122-B247-AE0AE9C2A5E6}"/>
                </a:ext>
              </a:extLst>
            </p:cNvPr>
            <p:cNvSpPr/>
            <p:nvPr/>
          </p:nvSpPr>
          <p:spPr>
            <a:xfrm>
              <a:off x="8318756" y="3015780"/>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Multiplication Sign 35">
              <a:extLst>
                <a:ext uri="{FF2B5EF4-FFF2-40B4-BE49-F238E27FC236}">
                  <a16:creationId xmlns="" xmlns:a16="http://schemas.microsoft.com/office/drawing/2014/main" id="{0F741A86-6CC8-47C0-9428-DC5CF1257DA8}"/>
                </a:ext>
              </a:extLst>
            </p:cNvPr>
            <p:cNvSpPr/>
            <p:nvPr/>
          </p:nvSpPr>
          <p:spPr>
            <a:xfrm>
              <a:off x="8499620" y="4354966"/>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Freeform: Shape 36">
              <a:extLst>
                <a:ext uri="{FF2B5EF4-FFF2-40B4-BE49-F238E27FC236}">
                  <a16:creationId xmlns="" xmlns:a16="http://schemas.microsoft.com/office/drawing/2014/main" id="{63B106B3-FDEB-4928-AC51-7ADA6E122F04}"/>
                </a:ext>
              </a:extLst>
            </p:cNvPr>
            <p:cNvSpPr/>
            <p:nvPr/>
          </p:nvSpPr>
          <p:spPr>
            <a:xfrm>
              <a:off x="6021230" y="2265254"/>
              <a:ext cx="1998996" cy="2235546"/>
            </a:xfrm>
            <a:custGeom>
              <a:avLst/>
              <a:gdLst>
                <a:gd name="connsiteX0" fmla="*/ 1921079 w 1998996"/>
                <a:gd name="connsiteY0" fmla="*/ 0 h 2235546"/>
                <a:gd name="connsiteX1" fmla="*/ 1979802 w 1998996"/>
                <a:gd name="connsiteY1" fmla="*/ 1174458 h 2235546"/>
                <a:gd name="connsiteX2" fmla="*/ 1627465 w 1998996"/>
                <a:gd name="connsiteY2" fmla="*/ 1795244 h 2235546"/>
                <a:gd name="connsiteX3" fmla="*/ 931178 w 1998996"/>
                <a:gd name="connsiteY3" fmla="*/ 2214693 h 2235546"/>
                <a:gd name="connsiteX4" fmla="*/ 0 w 1998996"/>
                <a:gd name="connsiteY4" fmla="*/ 2139192 h 223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996" h="2235546">
                  <a:moveTo>
                    <a:pt x="1921079" y="0"/>
                  </a:moveTo>
                  <a:cubicBezTo>
                    <a:pt x="1974908" y="437625"/>
                    <a:pt x="2028738" y="875251"/>
                    <a:pt x="1979802" y="1174458"/>
                  </a:cubicBezTo>
                  <a:cubicBezTo>
                    <a:pt x="1930866" y="1473665"/>
                    <a:pt x="1802236" y="1621872"/>
                    <a:pt x="1627465" y="1795244"/>
                  </a:cubicBezTo>
                  <a:cubicBezTo>
                    <a:pt x="1452694" y="1968617"/>
                    <a:pt x="1202422" y="2157368"/>
                    <a:pt x="931178" y="2214693"/>
                  </a:cubicBezTo>
                  <a:cubicBezTo>
                    <a:pt x="659934" y="2272018"/>
                    <a:pt x="144011" y="2199313"/>
                    <a:pt x="0" y="2139192"/>
                  </a:cubicBezTo>
                </a:path>
              </a:pathLst>
            </a:custGeom>
            <a:ln>
              <a:solidFill>
                <a:srgbClr val="00B050"/>
              </a:solidFill>
            </a:ln>
          </p:spPr>
          <p:style>
            <a:lnRef idx="3">
              <a:schemeClr val="dk1"/>
            </a:lnRef>
            <a:fillRef idx="0">
              <a:schemeClr val="dk1"/>
            </a:fillRef>
            <a:effectRef idx="2">
              <a:schemeClr val="dk1"/>
            </a:effectRef>
            <a:fontRef idx="minor">
              <a:schemeClr val="tx1"/>
            </a:fontRef>
          </p:style>
          <p:txBody>
            <a:bodyPr rtlCol="1" anchor="ctr"/>
            <a:lstStyle/>
            <a:p>
              <a:pPr algn="ctr"/>
              <a:endParaRPr lang="he-IL" dirty="0"/>
            </a:p>
          </p:txBody>
        </p:sp>
        <p:sp>
          <p:nvSpPr>
            <p:cNvPr id="38" name="Multiplication Sign 37">
              <a:extLst>
                <a:ext uri="{FF2B5EF4-FFF2-40B4-BE49-F238E27FC236}">
                  <a16:creationId xmlns="" xmlns:a16="http://schemas.microsoft.com/office/drawing/2014/main" id="{82AFF7F2-50FB-4181-B1E3-C8E1F503A718}"/>
                </a:ext>
              </a:extLst>
            </p:cNvPr>
            <p:cNvSpPr/>
            <p:nvPr/>
          </p:nvSpPr>
          <p:spPr>
            <a:xfrm>
              <a:off x="5988348" y="4669656"/>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TextBox 38">
              <a:extLst>
                <a:ext uri="{FF2B5EF4-FFF2-40B4-BE49-F238E27FC236}">
                  <a16:creationId xmlns="" xmlns:a16="http://schemas.microsoft.com/office/drawing/2014/main" id="{29B276BA-8F8B-40BB-B1A7-BD7FD25A029D}"/>
                </a:ext>
              </a:extLst>
            </p:cNvPr>
            <p:cNvSpPr txBox="1"/>
            <p:nvPr/>
          </p:nvSpPr>
          <p:spPr>
            <a:xfrm>
              <a:off x="6903815" y="5934811"/>
              <a:ext cx="2385973" cy="369332"/>
            </a:xfrm>
            <a:prstGeom prst="rect">
              <a:avLst/>
            </a:prstGeom>
            <a:noFill/>
          </p:spPr>
          <p:txBody>
            <a:bodyPr wrap="square" rtlCol="1">
              <a:spAutoFit/>
            </a:bodyPr>
            <a:lstStyle/>
            <a:p>
              <a:r>
                <a:rPr lang="en-US" dirty="0"/>
                <a:t>Classification</a:t>
              </a:r>
              <a:endParaRPr lang="he-IL" dirty="0"/>
            </a:p>
          </p:txBody>
        </p:sp>
      </p:grpSp>
      <p:sp>
        <p:nvSpPr>
          <p:cNvPr id="4" name="Rectangle 3">
            <a:extLst>
              <a:ext uri="{FF2B5EF4-FFF2-40B4-BE49-F238E27FC236}">
                <a16:creationId xmlns="" xmlns:a16="http://schemas.microsoft.com/office/drawing/2014/main" id="{E72191F2-EB3E-4F47-9201-F0D35EA4ED8F}"/>
              </a:ext>
            </a:extLst>
          </p:cNvPr>
          <p:cNvSpPr/>
          <p:nvPr/>
        </p:nvSpPr>
        <p:spPr>
          <a:xfrm>
            <a:off x="331429" y="2788134"/>
            <a:ext cx="1882068"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Decision Trees</a:t>
            </a:r>
            <a:endParaRPr lang="he-IL" dirty="0">
              <a:solidFill>
                <a:schemeClr val="tx1"/>
              </a:solidFill>
            </a:endParaRPr>
          </a:p>
        </p:txBody>
      </p:sp>
      <p:sp>
        <p:nvSpPr>
          <p:cNvPr id="41" name="Rectangle 40">
            <a:extLst>
              <a:ext uri="{FF2B5EF4-FFF2-40B4-BE49-F238E27FC236}">
                <a16:creationId xmlns="" xmlns:a16="http://schemas.microsoft.com/office/drawing/2014/main" id="{1EABE31C-71B4-4046-97E8-2D11D78CF2D2}"/>
              </a:ext>
            </a:extLst>
          </p:cNvPr>
          <p:cNvSpPr/>
          <p:nvPr/>
        </p:nvSpPr>
        <p:spPr>
          <a:xfrm>
            <a:off x="2520808" y="2788133"/>
            <a:ext cx="1882068"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Naïve Bayes</a:t>
            </a:r>
            <a:endParaRPr lang="he-IL" dirty="0">
              <a:solidFill>
                <a:schemeClr val="tx1"/>
              </a:solidFill>
            </a:endParaRPr>
          </a:p>
        </p:txBody>
      </p:sp>
      <p:sp>
        <p:nvSpPr>
          <p:cNvPr id="42" name="Rectangle 41">
            <a:extLst>
              <a:ext uri="{FF2B5EF4-FFF2-40B4-BE49-F238E27FC236}">
                <a16:creationId xmlns="" xmlns:a16="http://schemas.microsoft.com/office/drawing/2014/main" id="{4948E0AA-43D5-4722-9A30-4987C255161B}"/>
              </a:ext>
            </a:extLst>
          </p:cNvPr>
          <p:cNvSpPr/>
          <p:nvPr/>
        </p:nvSpPr>
        <p:spPr>
          <a:xfrm>
            <a:off x="324761" y="3899965"/>
            <a:ext cx="1897042"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KNN</a:t>
            </a:r>
            <a:endParaRPr lang="he-IL" dirty="0">
              <a:solidFill>
                <a:schemeClr val="tx1"/>
              </a:solidFill>
            </a:endParaRPr>
          </a:p>
        </p:txBody>
      </p:sp>
      <p:sp>
        <p:nvSpPr>
          <p:cNvPr id="43" name="Rectangle 42">
            <a:extLst>
              <a:ext uri="{FF2B5EF4-FFF2-40B4-BE49-F238E27FC236}">
                <a16:creationId xmlns="" xmlns:a16="http://schemas.microsoft.com/office/drawing/2014/main" id="{03842137-2EDF-4B77-8DE9-1065DC914B19}"/>
              </a:ext>
            </a:extLst>
          </p:cNvPr>
          <p:cNvSpPr/>
          <p:nvPr/>
        </p:nvSpPr>
        <p:spPr>
          <a:xfrm>
            <a:off x="2520808" y="3904541"/>
            <a:ext cx="1892852"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SVM</a:t>
            </a:r>
            <a:endParaRPr lang="he-IL" dirty="0">
              <a:solidFill>
                <a:schemeClr val="tx1"/>
              </a:solidFill>
            </a:endParaRPr>
          </a:p>
        </p:txBody>
      </p:sp>
      <p:sp>
        <p:nvSpPr>
          <p:cNvPr id="44" name="Rectangle 43">
            <a:extLst>
              <a:ext uri="{FF2B5EF4-FFF2-40B4-BE49-F238E27FC236}">
                <a16:creationId xmlns="" xmlns:a16="http://schemas.microsoft.com/office/drawing/2014/main" id="{57447D2B-FB91-4AA3-AFAD-B9D376E9A7C3}"/>
              </a:ext>
            </a:extLst>
          </p:cNvPr>
          <p:cNvSpPr/>
          <p:nvPr/>
        </p:nvSpPr>
        <p:spPr>
          <a:xfrm>
            <a:off x="324761" y="5011796"/>
            <a:ext cx="1914767"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Perceptron</a:t>
            </a:r>
            <a:endParaRPr lang="he-IL" dirty="0">
              <a:solidFill>
                <a:schemeClr val="tx1"/>
              </a:solidFill>
            </a:endParaRPr>
          </a:p>
        </p:txBody>
      </p:sp>
      <p:sp>
        <p:nvSpPr>
          <p:cNvPr id="45" name="Rectangle 44">
            <a:extLst>
              <a:ext uri="{FF2B5EF4-FFF2-40B4-BE49-F238E27FC236}">
                <a16:creationId xmlns="" xmlns:a16="http://schemas.microsoft.com/office/drawing/2014/main" id="{3D4D4695-1263-465A-8F9E-E055B7B2258F}"/>
              </a:ext>
            </a:extLst>
          </p:cNvPr>
          <p:cNvSpPr/>
          <p:nvPr/>
        </p:nvSpPr>
        <p:spPr>
          <a:xfrm>
            <a:off x="2520808" y="5019473"/>
            <a:ext cx="1914767"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Multi Layer Perceptron</a:t>
            </a:r>
            <a:endParaRPr lang="he-IL" dirty="0">
              <a:solidFill>
                <a:schemeClr val="tx1"/>
              </a:solidFill>
            </a:endParaRPr>
          </a:p>
        </p:txBody>
      </p:sp>
    </p:spTree>
    <p:extLst>
      <p:ext uri="{BB962C8B-B14F-4D97-AF65-F5344CB8AC3E}">
        <p14:creationId xmlns:p14="http://schemas.microsoft.com/office/powerpoint/2010/main" val="28887012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387EF6-F56F-4729-8A8E-4B6DA5D6BB49}"/>
              </a:ext>
            </a:extLst>
          </p:cNvPr>
          <p:cNvSpPr>
            <a:spLocks noGrp="1"/>
          </p:cNvSpPr>
          <p:nvPr>
            <p:ph type="title"/>
          </p:nvPr>
        </p:nvSpPr>
        <p:spPr/>
        <p:txBody>
          <a:bodyPr/>
          <a:lstStyle/>
          <a:p>
            <a:r>
              <a:rPr lang="en-US" dirty="0"/>
              <a:t>Stacked AE</a:t>
            </a:r>
            <a:endParaRPr lang="he-IL" dirty="0"/>
          </a:p>
        </p:txBody>
      </p:sp>
      <p:sp>
        <p:nvSpPr>
          <p:cNvPr id="3" name="Content Placeholder 2">
            <a:extLst>
              <a:ext uri="{FF2B5EF4-FFF2-40B4-BE49-F238E27FC236}">
                <a16:creationId xmlns="" xmlns:a16="http://schemas.microsoft.com/office/drawing/2014/main" id="{2643D3F2-94C6-41D2-88BF-47278069C0AC}"/>
              </a:ext>
            </a:extLst>
          </p:cNvPr>
          <p:cNvSpPr>
            <a:spLocks noGrp="1"/>
          </p:cNvSpPr>
          <p:nvPr>
            <p:ph idx="1"/>
          </p:nvPr>
        </p:nvSpPr>
        <p:spPr>
          <a:xfrm>
            <a:off x="160020" y="2286000"/>
            <a:ext cx="11719560" cy="4023360"/>
          </a:xfrm>
        </p:spPr>
        <p:txBody>
          <a:bodyPr>
            <a:normAutofit fontScale="92500" lnSpcReduction="20000"/>
          </a:bodyPr>
          <a:lstStyle/>
          <a:p>
            <a:r>
              <a:rPr lang="en-US" sz="3200" dirty="0"/>
              <a:t>- Motivation:</a:t>
            </a:r>
          </a:p>
          <a:p>
            <a:pPr>
              <a:buFont typeface="Wingdings" panose="05000000000000000000" pitchFamily="2" charset="2"/>
              <a:buChar char="q"/>
            </a:pPr>
            <a:r>
              <a:rPr lang="en-US" sz="3200" dirty="0"/>
              <a:t>  We want to harness the feature extraction quality of a AE for our 	advantage.</a:t>
            </a:r>
          </a:p>
          <a:p>
            <a:pPr>
              <a:buFont typeface="Wingdings" panose="05000000000000000000" pitchFamily="2" charset="2"/>
              <a:buChar char="q"/>
            </a:pPr>
            <a:r>
              <a:rPr lang="en-US" sz="3200" dirty="0"/>
              <a:t> For example: we can build a deep supervised classifier where it’s 	input is the output of a SAE.</a:t>
            </a:r>
          </a:p>
          <a:p>
            <a:pPr>
              <a:buFont typeface="Wingdings" panose="05000000000000000000" pitchFamily="2" charset="2"/>
              <a:buChar char="q"/>
            </a:pPr>
            <a:r>
              <a:rPr lang="en-US" sz="3200" dirty="0"/>
              <a:t> The benefit: our deep model’s W are not randomly initialized but are 	rather “smartly selected”</a:t>
            </a:r>
          </a:p>
          <a:p>
            <a:pPr>
              <a:buFont typeface="Wingdings" panose="05000000000000000000" pitchFamily="2" charset="2"/>
              <a:buChar char="q"/>
            </a:pPr>
            <a:r>
              <a:rPr lang="en-US" sz="3200" dirty="0"/>
              <a:t>Also using this unsupervised technique lets us have a larger </a:t>
            </a:r>
            <a:r>
              <a:rPr lang="en-US" sz="3200"/>
              <a:t>unlabeled    	dataset</a:t>
            </a:r>
            <a:r>
              <a:rPr lang="en-US" sz="3200" dirty="0"/>
              <a:t>.</a:t>
            </a:r>
          </a:p>
          <a:p>
            <a:pPr marL="0" indent="0">
              <a:buNone/>
            </a:pPr>
            <a:endParaRPr lang="en-US" sz="3200" dirty="0"/>
          </a:p>
          <a:p>
            <a:pPr>
              <a:buFont typeface="Wingdings" panose="05000000000000000000" pitchFamily="2" charset="2"/>
              <a:buChar char="q"/>
            </a:pPr>
            <a:endParaRPr lang="he-IL" sz="3200" dirty="0"/>
          </a:p>
        </p:txBody>
      </p:sp>
    </p:spTree>
    <p:extLst>
      <p:ext uri="{BB962C8B-B14F-4D97-AF65-F5344CB8AC3E}">
        <p14:creationId xmlns:p14="http://schemas.microsoft.com/office/powerpoint/2010/main" val="8401807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387EF6-F56F-4729-8A8E-4B6DA5D6BB49}"/>
              </a:ext>
            </a:extLst>
          </p:cNvPr>
          <p:cNvSpPr>
            <a:spLocks noGrp="1"/>
          </p:cNvSpPr>
          <p:nvPr>
            <p:ph type="title"/>
          </p:nvPr>
        </p:nvSpPr>
        <p:spPr/>
        <p:txBody>
          <a:bodyPr/>
          <a:lstStyle/>
          <a:p>
            <a:r>
              <a:rPr lang="en-US" dirty="0"/>
              <a:t>Stacked AE</a:t>
            </a:r>
            <a:endParaRPr lang="he-IL" dirty="0"/>
          </a:p>
        </p:txBody>
      </p:sp>
      <p:sp>
        <p:nvSpPr>
          <p:cNvPr id="3" name="Content Placeholder 2">
            <a:extLst>
              <a:ext uri="{FF2B5EF4-FFF2-40B4-BE49-F238E27FC236}">
                <a16:creationId xmlns="" xmlns:a16="http://schemas.microsoft.com/office/drawing/2014/main" id="{2643D3F2-94C6-41D2-88BF-47278069C0AC}"/>
              </a:ext>
            </a:extLst>
          </p:cNvPr>
          <p:cNvSpPr>
            <a:spLocks noGrp="1"/>
          </p:cNvSpPr>
          <p:nvPr>
            <p:ph idx="1"/>
          </p:nvPr>
        </p:nvSpPr>
        <p:spPr>
          <a:xfrm>
            <a:off x="394953" y="2249424"/>
            <a:ext cx="10671483" cy="4023360"/>
          </a:xfrm>
        </p:spPr>
        <p:txBody>
          <a:bodyPr>
            <a:normAutofit/>
          </a:bodyPr>
          <a:lstStyle/>
          <a:p>
            <a:r>
              <a:rPr lang="en-US" sz="3200" dirty="0"/>
              <a:t>- Building a SAE consists of two phases:</a:t>
            </a:r>
          </a:p>
          <a:p>
            <a:pPr lvl="1"/>
            <a:r>
              <a:rPr lang="en-US" sz="3200" dirty="0"/>
              <a:t>1. Train each AE layer one after the other.</a:t>
            </a:r>
          </a:p>
          <a:p>
            <a:pPr lvl="1"/>
            <a:r>
              <a:rPr lang="en-US" sz="3200" dirty="0"/>
              <a:t>2. Connect any classifier (SVM / FC NN layer etc.) </a:t>
            </a:r>
            <a:endParaRPr lang="he-IL" sz="3200" dirty="0"/>
          </a:p>
        </p:txBody>
      </p:sp>
    </p:spTree>
    <p:extLst>
      <p:ext uri="{BB962C8B-B14F-4D97-AF65-F5344CB8AC3E}">
        <p14:creationId xmlns:p14="http://schemas.microsoft.com/office/powerpoint/2010/main" val="27058089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387EF6-F56F-4729-8A8E-4B6DA5D6BB49}"/>
              </a:ext>
            </a:extLst>
          </p:cNvPr>
          <p:cNvSpPr>
            <a:spLocks noGrp="1"/>
          </p:cNvSpPr>
          <p:nvPr>
            <p:ph type="title"/>
          </p:nvPr>
        </p:nvSpPr>
        <p:spPr/>
        <p:txBody>
          <a:bodyPr/>
          <a:lstStyle/>
          <a:p>
            <a:r>
              <a:rPr lang="en-US" dirty="0"/>
              <a:t>Stacked AE</a:t>
            </a:r>
            <a:endParaRPr lang="he-IL" dirty="0"/>
          </a:p>
        </p:txBody>
      </p:sp>
      <p:grpSp>
        <p:nvGrpSpPr>
          <p:cNvPr id="7" name="Group 6">
            <a:extLst>
              <a:ext uri="{FF2B5EF4-FFF2-40B4-BE49-F238E27FC236}">
                <a16:creationId xmlns="" xmlns:a16="http://schemas.microsoft.com/office/drawing/2014/main" id="{F262742B-8B1E-4222-9E9E-8C57D651D8CC}"/>
              </a:ext>
            </a:extLst>
          </p:cNvPr>
          <p:cNvGrpSpPr/>
          <p:nvPr/>
        </p:nvGrpSpPr>
        <p:grpSpPr>
          <a:xfrm rot="5400000">
            <a:off x="-1292703" y="3827115"/>
            <a:ext cx="3845952" cy="376626"/>
            <a:chOff x="6802065" y="5912860"/>
            <a:chExt cx="4737100" cy="719847"/>
          </a:xfrm>
        </p:grpSpPr>
        <p:sp>
          <p:nvSpPr>
            <p:cNvPr id="25" name="Rectangle: Rounded Corners 24">
              <a:extLst>
                <a:ext uri="{FF2B5EF4-FFF2-40B4-BE49-F238E27FC236}">
                  <a16:creationId xmlns="" xmlns:a16="http://schemas.microsoft.com/office/drawing/2014/main" id="{A64E8F31-5209-4FE8-92B2-CE2607ED4B2C}"/>
                </a:ext>
              </a:extLst>
            </p:cNvPr>
            <p:cNvSpPr/>
            <p:nvPr/>
          </p:nvSpPr>
          <p:spPr>
            <a:xfrm>
              <a:off x="7495452" y="5912860"/>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D58C41CF-C798-4BDB-86CF-A4538D5B30C1}"/>
                    </a:ext>
                  </a:extLst>
                </p:cNvPr>
                <p:cNvSpPr txBox="1"/>
                <p:nvPr/>
              </p:nvSpPr>
              <p:spPr>
                <a:xfrm rot="16200000">
                  <a:off x="6745910" y="6025589"/>
                  <a:ext cx="6047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𝑥</m:t>
                        </m:r>
                      </m:oMath>
                    </m:oMathPara>
                  </a14:m>
                  <a:endParaRPr lang="en-US" sz="3200" dirty="0"/>
                </a:p>
              </p:txBody>
            </p:sp>
          </mc:Choice>
          <mc:Fallback xmlns="">
            <p:sp>
              <p:nvSpPr>
                <p:cNvPr id="32" name="TextBox 31">
                  <a:extLst>
                    <a:ext uri="{FF2B5EF4-FFF2-40B4-BE49-F238E27FC236}">
                      <a16:creationId xmlns:a16="http://schemas.microsoft.com/office/drawing/2014/main" id="{D58C41CF-C798-4BDB-86CF-A4538D5B30C1}"/>
                    </a:ext>
                  </a:extLst>
                </p:cNvPr>
                <p:cNvSpPr txBox="1">
                  <a:spLocks noRot="1" noChangeAspect="1" noMove="1" noResize="1" noEditPoints="1" noAdjustHandles="1" noChangeArrowheads="1" noChangeShapeType="1" noTextEdit="1"/>
                </p:cNvSpPr>
                <p:nvPr/>
              </p:nvSpPr>
              <p:spPr>
                <a:xfrm rot="16200000">
                  <a:off x="6745910" y="6025589"/>
                  <a:ext cx="604753" cy="492443"/>
                </a:xfrm>
                <a:prstGeom prst="rect">
                  <a:avLst/>
                </a:prstGeom>
                <a:blipFill>
                  <a:blip r:embed="rId2"/>
                  <a:stretch>
                    <a:fillRect/>
                  </a:stretch>
                </a:blipFill>
              </p:spPr>
              <p:txBody>
                <a:bodyPr/>
                <a:lstStyle/>
                <a:p>
                  <a:r>
                    <a:rPr lang="he-IL">
                      <a:noFill/>
                    </a:rPr>
                    <a:t> </a:t>
                  </a:r>
                </a:p>
              </p:txBody>
            </p:sp>
          </mc:Fallback>
        </mc:AlternateContent>
      </p:grpSp>
      <p:sp>
        <p:nvSpPr>
          <p:cNvPr id="8" name="Arrow: Right 7">
            <a:extLst>
              <a:ext uri="{FF2B5EF4-FFF2-40B4-BE49-F238E27FC236}">
                <a16:creationId xmlns="" xmlns:a16="http://schemas.microsoft.com/office/drawing/2014/main" id="{9D1F4328-A5E3-419D-B0A2-7A55D1B54D45}"/>
              </a:ext>
            </a:extLst>
          </p:cNvPr>
          <p:cNvSpPr/>
          <p:nvPr/>
        </p:nvSpPr>
        <p:spPr>
          <a:xfrm>
            <a:off x="824709" y="3828804"/>
            <a:ext cx="1493520" cy="251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 xmlns:a16="http://schemas.microsoft.com/office/drawing/2014/main" id="{C29A2490-FC71-45C0-8F5A-56A0DC27E0AC}"/>
              </a:ext>
            </a:extLst>
          </p:cNvPr>
          <p:cNvSpPr/>
          <p:nvPr/>
        </p:nvSpPr>
        <p:spPr>
          <a:xfrm>
            <a:off x="2318229" y="3444756"/>
            <a:ext cx="2788920" cy="105156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SAE</a:t>
            </a:r>
            <a:endParaRPr lang="he-IL" dirty="0">
              <a:solidFill>
                <a:schemeClr val="tx1"/>
              </a:solidFill>
            </a:endParaRPr>
          </a:p>
        </p:txBody>
      </p:sp>
      <p:sp>
        <p:nvSpPr>
          <p:cNvPr id="36" name="Arrow: Right 35">
            <a:extLst>
              <a:ext uri="{FF2B5EF4-FFF2-40B4-BE49-F238E27FC236}">
                <a16:creationId xmlns="" xmlns:a16="http://schemas.microsoft.com/office/drawing/2014/main" id="{E1BCEAB9-BD4D-4B5B-9EB5-BED4B5701D73}"/>
              </a:ext>
            </a:extLst>
          </p:cNvPr>
          <p:cNvSpPr/>
          <p:nvPr/>
        </p:nvSpPr>
        <p:spPr>
          <a:xfrm>
            <a:off x="5107149" y="3828804"/>
            <a:ext cx="1493520" cy="251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Diagonal Corners Snipped 9">
            <a:extLst>
              <a:ext uri="{FF2B5EF4-FFF2-40B4-BE49-F238E27FC236}">
                <a16:creationId xmlns="" xmlns:a16="http://schemas.microsoft.com/office/drawing/2014/main" id="{21AAC279-346E-4071-A8BB-153D8B3DB119}"/>
              </a:ext>
            </a:extLst>
          </p:cNvPr>
          <p:cNvSpPr/>
          <p:nvPr/>
        </p:nvSpPr>
        <p:spPr>
          <a:xfrm>
            <a:off x="6600669" y="3463044"/>
            <a:ext cx="3162300" cy="1056132"/>
          </a:xfrm>
          <a:prstGeom prst="snip2Diag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Classifier</a:t>
            </a:r>
            <a:endParaRPr lang="he-IL" dirty="0">
              <a:solidFill>
                <a:schemeClr val="tx1"/>
              </a:solidFill>
            </a:endParaRPr>
          </a:p>
        </p:txBody>
      </p:sp>
      <p:grpSp>
        <p:nvGrpSpPr>
          <p:cNvPr id="38" name="Group 37">
            <a:extLst>
              <a:ext uri="{FF2B5EF4-FFF2-40B4-BE49-F238E27FC236}">
                <a16:creationId xmlns="" xmlns:a16="http://schemas.microsoft.com/office/drawing/2014/main" id="{A59D491E-028E-4BA2-AC78-331DA0A2BCDD}"/>
              </a:ext>
            </a:extLst>
          </p:cNvPr>
          <p:cNvGrpSpPr/>
          <p:nvPr/>
        </p:nvGrpSpPr>
        <p:grpSpPr>
          <a:xfrm rot="5400000">
            <a:off x="9521826" y="3819495"/>
            <a:ext cx="3845953" cy="376626"/>
            <a:chOff x="6802064" y="5912860"/>
            <a:chExt cx="4737101" cy="719847"/>
          </a:xfrm>
        </p:grpSpPr>
        <p:sp>
          <p:nvSpPr>
            <p:cNvPr id="39" name="Rectangle: Rounded Corners 38">
              <a:extLst>
                <a:ext uri="{FF2B5EF4-FFF2-40B4-BE49-F238E27FC236}">
                  <a16:creationId xmlns="" xmlns:a16="http://schemas.microsoft.com/office/drawing/2014/main" id="{0CE6B87F-F4FE-4E8C-9B64-E4ACCF235888}"/>
                </a:ext>
              </a:extLst>
            </p:cNvPr>
            <p:cNvSpPr/>
            <p:nvPr/>
          </p:nvSpPr>
          <p:spPr>
            <a:xfrm>
              <a:off x="7495452" y="5912860"/>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 xmlns:a16="http://schemas.microsoft.com/office/drawing/2014/main" id="{1210805D-5750-4F51-9932-2BF814893DAE}"/>
                    </a:ext>
                  </a:extLst>
                </p:cNvPr>
                <p:cNvSpPr txBox="1"/>
                <p:nvPr/>
              </p:nvSpPr>
              <p:spPr>
                <a:xfrm rot="16200000">
                  <a:off x="6802962" y="5968538"/>
                  <a:ext cx="604752" cy="6065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𝑦</m:t>
                        </m:r>
                      </m:oMath>
                    </m:oMathPara>
                  </a14:m>
                  <a:endParaRPr lang="en-US" sz="3200" dirty="0"/>
                </a:p>
              </p:txBody>
            </p:sp>
          </mc:Choice>
          <mc:Fallback xmlns="">
            <p:sp>
              <p:nvSpPr>
                <p:cNvPr id="40" name="TextBox 39">
                  <a:extLst>
                    <a:ext uri="{FF2B5EF4-FFF2-40B4-BE49-F238E27FC236}">
                      <a16:creationId xmlns:a16="http://schemas.microsoft.com/office/drawing/2014/main" id="{1210805D-5750-4F51-9932-2BF814893DAE}"/>
                    </a:ext>
                  </a:extLst>
                </p:cNvPr>
                <p:cNvSpPr txBox="1">
                  <a:spLocks noRot="1" noChangeAspect="1" noMove="1" noResize="1" noEditPoints="1" noAdjustHandles="1" noChangeArrowheads="1" noChangeShapeType="1" noTextEdit="1"/>
                </p:cNvSpPr>
                <p:nvPr/>
              </p:nvSpPr>
              <p:spPr>
                <a:xfrm rot="16200000">
                  <a:off x="6802962" y="5968538"/>
                  <a:ext cx="604752" cy="606547"/>
                </a:xfrm>
                <a:prstGeom prst="rect">
                  <a:avLst/>
                </a:prstGeom>
                <a:blipFill>
                  <a:blip r:embed="rId3"/>
                  <a:stretch>
                    <a:fillRect/>
                  </a:stretch>
                </a:blipFill>
              </p:spPr>
              <p:txBody>
                <a:bodyPr/>
                <a:lstStyle/>
                <a:p>
                  <a:r>
                    <a:rPr lang="he-IL">
                      <a:noFill/>
                    </a:rPr>
                    <a:t> </a:t>
                  </a:r>
                </a:p>
              </p:txBody>
            </p:sp>
          </mc:Fallback>
        </mc:AlternateContent>
      </p:grpSp>
      <p:sp>
        <p:nvSpPr>
          <p:cNvPr id="41" name="Arrow: Right 40">
            <a:extLst>
              <a:ext uri="{FF2B5EF4-FFF2-40B4-BE49-F238E27FC236}">
                <a16:creationId xmlns="" xmlns:a16="http://schemas.microsoft.com/office/drawing/2014/main" id="{06A00751-006C-4D24-AC2B-5164BBFE9C66}"/>
              </a:ext>
            </a:extLst>
          </p:cNvPr>
          <p:cNvSpPr/>
          <p:nvPr/>
        </p:nvSpPr>
        <p:spPr>
          <a:xfrm>
            <a:off x="9762969" y="3844806"/>
            <a:ext cx="1493520" cy="251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8790142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387EF6-F56F-4729-8A8E-4B6DA5D6BB49}"/>
              </a:ext>
            </a:extLst>
          </p:cNvPr>
          <p:cNvSpPr>
            <a:spLocks noGrp="1"/>
          </p:cNvSpPr>
          <p:nvPr>
            <p:ph type="title"/>
          </p:nvPr>
        </p:nvSpPr>
        <p:spPr/>
        <p:txBody>
          <a:bodyPr/>
          <a:lstStyle/>
          <a:p>
            <a:r>
              <a:rPr lang="en-US" dirty="0"/>
              <a:t>Stacked AE – train process</a:t>
            </a:r>
            <a:endParaRPr lang="he-IL" dirty="0"/>
          </a:p>
        </p:txBody>
      </p:sp>
      <p:sp>
        <p:nvSpPr>
          <p:cNvPr id="6" name="TextBox 5">
            <a:extLst>
              <a:ext uri="{FF2B5EF4-FFF2-40B4-BE49-F238E27FC236}">
                <a16:creationId xmlns="" xmlns:a16="http://schemas.microsoft.com/office/drawing/2014/main" id="{DCF0BC13-35E0-4B15-B4AA-1E488EF8D388}"/>
              </a:ext>
            </a:extLst>
          </p:cNvPr>
          <p:cNvSpPr txBox="1"/>
          <p:nvPr/>
        </p:nvSpPr>
        <p:spPr>
          <a:xfrm>
            <a:off x="1024128" y="2147582"/>
            <a:ext cx="4753761" cy="584775"/>
          </a:xfrm>
          <a:prstGeom prst="rect">
            <a:avLst/>
          </a:prstGeom>
          <a:noFill/>
        </p:spPr>
        <p:txBody>
          <a:bodyPr wrap="square" rtlCol="1">
            <a:spAutoFit/>
          </a:bodyPr>
          <a:lstStyle/>
          <a:p>
            <a:r>
              <a:rPr lang="en-US" sz="3200" dirty="0"/>
              <a:t>First Layer Training (AE 1)</a:t>
            </a:r>
          </a:p>
        </p:txBody>
      </p:sp>
      <p:grpSp>
        <p:nvGrpSpPr>
          <p:cNvPr id="25" name="Group 24">
            <a:extLst>
              <a:ext uri="{FF2B5EF4-FFF2-40B4-BE49-F238E27FC236}">
                <a16:creationId xmlns="" xmlns:a16="http://schemas.microsoft.com/office/drawing/2014/main" id="{ED937934-50FB-415D-B051-C168807C68C9}"/>
              </a:ext>
            </a:extLst>
          </p:cNvPr>
          <p:cNvGrpSpPr/>
          <p:nvPr/>
        </p:nvGrpSpPr>
        <p:grpSpPr>
          <a:xfrm>
            <a:off x="731891" y="3377198"/>
            <a:ext cx="5152273" cy="2791941"/>
            <a:chOff x="7039727" y="1393644"/>
            <a:chExt cx="5152273" cy="2791941"/>
          </a:xfrm>
        </p:grpSpPr>
        <mc:AlternateContent xmlns:mc="http://schemas.openxmlformats.org/markup-compatibility/2006" xmlns:a14="http://schemas.microsoft.com/office/drawing/2010/main">
          <mc:Choice Requires="a14">
            <p:sp>
              <p:nvSpPr>
                <p:cNvPr id="26" name="TextBox 25">
                  <a:extLst>
                    <a:ext uri="{FF2B5EF4-FFF2-40B4-BE49-F238E27FC236}">
                      <a16:creationId xmlns="" xmlns:a16="http://schemas.microsoft.com/office/drawing/2014/main" id="{F8D20C12-BF7C-4B5E-BAEB-39F930813FE0}"/>
                    </a:ext>
                  </a:extLst>
                </p:cNvPr>
                <p:cNvSpPr txBox="1"/>
                <p:nvPr/>
              </p:nvSpPr>
              <p:spPr>
                <a:xfrm>
                  <a:off x="11778875" y="2512616"/>
                  <a:ext cx="413125" cy="553998"/>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he-IL" sz="3600" i="1" smtClean="0">
                                <a:latin typeface="Cambria Math" charset="0"/>
                              </a:rPr>
                            </m:ctrlPr>
                          </m:accPr>
                          <m:e>
                            <m:r>
                              <a:rPr lang="he-IL" sz="3600" i="1">
                                <a:latin typeface="Cambria Math" panose="02040503050406030204" pitchFamily="18" charset="0"/>
                              </a:rPr>
                              <m:t>𝑥</m:t>
                            </m:r>
                          </m:e>
                        </m:acc>
                      </m:oMath>
                    </m:oMathPara>
                  </a14:m>
                  <a:endParaRPr lang="he-IL" sz="3600" dirty="0"/>
                </a:p>
              </p:txBody>
            </p:sp>
          </mc:Choice>
          <mc:Fallback xmlns="">
            <p:sp>
              <p:nvSpPr>
                <p:cNvPr id="11" name="TextBox 10">
                  <a:extLst>
                    <a:ext uri="{FF2B5EF4-FFF2-40B4-BE49-F238E27FC236}">
                      <a16:creationId xmlns:a16="http://schemas.microsoft.com/office/drawing/2014/main" id="{39319A70-F666-48A3-9A76-CAA0B89A88DE}"/>
                    </a:ext>
                  </a:extLst>
                </p:cNvPr>
                <p:cNvSpPr txBox="1">
                  <a:spLocks noRot="1" noChangeAspect="1" noMove="1" noResize="1" noEditPoints="1" noAdjustHandles="1" noChangeArrowheads="1" noChangeShapeType="1" noTextEdit="1"/>
                </p:cNvSpPr>
                <p:nvPr/>
              </p:nvSpPr>
              <p:spPr>
                <a:xfrm>
                  <a:off x="11778875" y="2512616"/>
                  <a:ext cx="413125" cy="553998"/>
                </a:xfrm>
                <a:prstGeom prst="rect">
                  <a:avLst/>
                </a:prstGeom>
                <a:blipFill>
                  <a:blip r:embed="rId4"/>
                  <a:stretch>
                    <a:fillRect/>
                  </a:stretch>
                </a:blipFill>
              </p:spPr>
              <p:txBody>
                <a:bodyPr/>
                <a:lstStyle/>
                <a:p>
                  <a:r>
                    <a:rPr lang="he-IL">
                      <a:noFill/>
                    </a:rPr>
                    <a:t> </a:t>
                  </a:r>
                </a:p>
              </p:txBody>
            </p:sp>
          </mc:Fallback>
        </mc:AlternateContent>
        <p:grpSp>
          <p:nvGrpSpPr>
            <p:cNvPr id="27" name="Group 26">
              <a:extLst>
                <a:ext uri="{FF2B5EF4-FFF2-40B4-BE49-F238E27FC236}">
                  <a16:creationId xmlns="" xmlns:a16="http://schemas.microsoft.com/office/drawing/2014/main" id="{77586E62-6D05-45E8-9A02-8CF1EFBFF512}"/>
                </a:ext>
              </a:extLst>
            </p:cNvPr>
            <p:cNvGrpSpPr/>
            <p:nvPr/>
          </p:nvGrpSpPr>
          <p:grpSpPr>
            <a:xfrm>
              <a:off x="7039727" y="1393644"/>
              <a:ext cx="4739148" cy="2791941"/>
              <a:chOff x="7039727" y="1390247"/>
              <a:chExt cx="4739148" cy="2791941"/>
            </a:xfrm>
          </p:grpSpPr>
          <p:sp>
            <p:nvSpPr>
              <p:cNvPr id="28" name="Trapezoid 27">
                <a:extLst>
                  <a:ext uri="{FF2B5EF4-FFF2-40B4-BE49-F238E27FC236}">
                    <a16:creationId xmlns="" xmlns:a16="http://schemas.microsoft.com/office/drawing/2014/main" id="{8FA2877E-B314-494E-8E70-274BFA3D2A21}"/>
                  </a:ext>
                </a:extLst>
              </p:cNvPr>
              <p:cNvSpPr/>
              <p:nvPr/>
            </p:nvSpPr>
            <p:spPr>
              <a:xfrm rot="5400000">
                <a:off x="7266883" y="2157840"/>
                <a:ext cx="2785145" cy="1249960"/>
              </a:xfrm>
              <a:prstGeom prst="trapezoid">
                <a:avLst>
                  <a:gd name="adj" fmla="val 63255"/>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dirty="0"/>
              </a:p>
            </p:txBody>
          </p:sp>
          <p:sp>
            <p:nvSpPr>
              <p:cNvPr id="30" name="Trapezoid 29">
                <a:extLst>
                  <a:ext uri="{FF2B5EF4-FFF2-40B4-BE49-F238E27FC236}">
                    <a16:creationId xmlns="" xmlns:a16="http://schemas.microsoft.com/office/drawing/2014/main" id="{A921601C-1054-4CCF-B007-733534A58836}"/>
                  </a:ext>
                </a:extLst>
              </p:cNvPr>
              <p:cNvSpPr/>
              <p:nvPr/>
            </p:nvSpPr>
            <p:spPr>
              <a:xfrm rot="16200000">
                <a:off x="9486523" y="2164636"/>
                <a:ext cx="2785145" cy="1249960"/>
              </a:xfrm>
              <a:prstGeom prst="trapezoid">
                <a:avLst>
                  <a:gd name="adj" fmla="val 63255"/>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32" name="Rectangle 31">
                    <a:extLst>
                      <a:ext uri="{FF2B5EF4-FFF2-40B4-BE49-F238E27FC236}">
                        <a16:creationId xmlns="" xmlns:a16="http://schemas.microsoft.com/office/drawing/2014/main" id="{E2CD1650-2F81-493C-83CF-AD13E6597974}"/>
                      </a:ext>
                    </a:extLst>
                  </p:cNvPr>
                  <p:cNvSpPr/>
                  <p:nvPr/>
                </p:nvSpPr>
                <p:spPr>
                  <a:xfrm>
                    <a:off x="7039727" y="2428878"/>
                    <a:ext cx="644215"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he-IL" sz="4000" i="1" dirty="0">
                              <a:latin typeface="Cambria Math" panose="02040503050406030204" pitchFamily="18" charset="0"/>
                            </a:rPr>
                            <m:t>𝑥</m:t>
                          </m:r>
                        </m:oMath>
                      </m:oMathPara>
                    </a14:m>
                    <a:endParaRPr lang="he-IL" sz="4000" dirty="0"/>
                  </a:p>
                </p:txBody>
              </p:sp>
            </mc:Choice>
            <mc:Fallback xmlns="">
              <p:sp>
                <p:nvSpPr>
                  <p:cNvPr id="9" name="Rectangle 8">
                    <a:extLst>
                      <a:ext uri="{FF2B5EF4-FFF2-40B4-BE49-F238E27FC236}">
                        <a16:creationId xmlns:a16="http://schemas.microsoft.com/office/drawing/2014/main" id="{A845A013-80FF-4716-B900-74337A0289CF}"/>
                      </a:ext>
                    </a:extLst>
                  </p:cNvPr>
                  <p:cNvSpPr>
                    <a:spLocks noRot="1" noChangeAspect="1" noMove="1" noResize="1" noEditPoints="1" noAdjustHandles="1" noChangeArrowheads="1" noChangeShapeType="1" noTextEdit="1"/>
                  </p:cNvSpPr>
                  <p:nvPr/>
                </p:nvSpPr>
                <p:spPr>
                  <a:xfrm>
                    <a:off x="7039727" y="2428878"/>
                    <a:ext cx="644215" cy="707886"/>
                  </a:xfrm>
                  <a:prstGeom prst="rect">
                    <a:avLst/>
                  </a:prstGeom>
                  <a:blipFill>
                    <a:blip r:embed="rId7"/>
                    <a:stretch>
                      <a:fillRect/>
                    </a:stretch>
                  </a:blipFill>
                </p:spPr>
                <p:txBody>
                  <a:bodyPr/>
                  <a:lstStyle/>
                  <a:p>
                    <a:r>
                      <a:rPr lang="he-IL">
                        <a:noFill/>
                      </a:rPr>
                      <a:t> </a:t>
                    </a:r>
                  </a:p>
                </p:txBody>
              </p:sp>
            </mc:Fallback>
          </mc:AlternateContent>
          <p:cxnSp>
            <p:nvCxnSpPr>
              <p:cNvPr id="34" name="Straight Arrow Connector 33">
                <a:extLst>
                  <a:ext uri="{FF2B5EF4-FFF2-40B4-BE49-F238E27FC236}">
                    <a16:creationId xmlns="" xmlns:a16="http://schemas.microsoft.com/office/drawing/2014/main" id="{0F148CE4-85A6-4B63-BEC6-2F6356385CB6}"/>
                  </a:ext>
                </a:extLst>
              </p:cNvPr>
              <p:cNvCxnSpPr>
                <a:cxnSpLocks/>
                <a:stCxn id="32" idx="3"/>
                <a:endCxn id="28" idx="2"/>
              </p:cNvCxnSpPr>
              <p:nvPr/>
            </p:nvCxnSpPr>
            <p:spPr>
              <a:xfrm>
                <a:off x="7683942" y="2782821"/>
                <a:ext cx="35053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 xmlns:a16="http://schemas.microsoft.com/office/drawing/2014/main" id="{113E84B0-9E53-4447-9621-B213D5E0C5FC}"/>
                  </a:ext>
                </a:extLst>
              </p:cNvPr>
              <p:cNvCxnSpPr>
                <a:cxnSpLocks/>
                <a:stCxn id="28" idx="0"/>
              </p:cNvCxnSpPr>
              <p:nvPr/>
            </p:nvCxnSpPr>
            <p:spPr>
              <a:xfrm>
                <a:off x="9284436" y="2782821"/>
                <a:ext cx="298602" cy="679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 xmlns:a16="http://schemas.microsoft.com/office/drawing/2014/main" id="{FD5C08D4-40EF-4299-8F1B-3ACBF5ADF4FE}"/>
                  </a:ext>
                </a:extLst>
              </p:cNvPr>
              <p:cNvCxnSpPr>
                <a:cxnSpLocks/>
              </p:cNvCxnSpPr>
              <p:nvPr/>
            </p:nvCxnSpPr>
            <p:spPr>
              <a:xfrm>
                <a:off x="9955511" y="2789615"/>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 xmlns:a16="http://schemas.microsoft.com/office/drawing/2014/main" id="{1F33B344-A942-4204-A871-E528B3CA4190}"/>
                  </a:ext>
                </a:extLst>
              </p:cNvPr>
              <p:cNvCxnSpPr>
                <a:cxnSpLocks/>
                <a:stCxn id="30" idx="2"/>
                <a:endCxn id="26" idx="1"/>
              </p:cNvCxnSpPr>
              <p:nvPr/>
            </p:nvCxnSpPr>
            <p:spPr>
              <a:xfrm flipV="1">
                <a:off x="11504076" y="2789615"/>
                <a:ext cx="274799" cy="1"/>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15E5E7A7-5242-4840-82F1-B40181C017D4}"/>
                  </a:ext>
                </a:extLst>
              </p:cNvPr>
              <p:cNvSpPr txBox="1"/>
              <p:nvPr/>
            </p:nvSpPr>
            <p:spPr>
              <a:xfrm>
                <a:off x="1837747" y="4496170"/>
                <a:ext cx="10499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charset="0"/>
                            </a:rPr>
                          </m:ctrlPr>
                        </m:sSubPr>
                        <m:e>
                          <m:r>
                            <a:rPr lang="he-IL" sz="3200" i="1">
                              <a:latin typeface="Cambria Math" panose="02040503050406030204" pitchFamily="18" charset="0"/>
                            </a:rPr>
                            <m:t>𝑓</m:t>
                          </m:r>
                        </m:e>
                        <m:sub>
                          <m:r>
                            <a:rPr lang="he-IL" sz="3200" i="0">
                              <a:latin typeface="Cambria Math" panose="02040503050406030204" pitchFamily="18" charset="0"/>
                            </a:rPr>
                            <m:t>1</m:t>
                          </m:r>
                        </m:sub>
                      </m:sSub>
                      <m:d>
                        <m:dPr>
                          <m:ctrlPr>
                            <a:rPr lang="he-IL" sz="3200" i="1">
                              <a:latin typeface="Cambria Math" charset="0"/>
                            </a:rPr>
                          </m:ctrlPr>
                        </m:dPr>
                        <m:e>
                          <m:r>
                            <a:rPr lang="he-IL" sz="3200" i="1">
                              <a:latin typeface="Cambria Math" panose="02040503050406030204" pitchFamily="18" charset="0"/>
                            </a:rPr>
                            <m:t>𝑥</m:t>
                          </m:r>
                        </m:e>
                      </m:d>
                    </m:oMath>
                  </m:oMathPara>
                </a14:m>
                <a:endParaRPr lang="he-IL" sz="3200" dirty="0"/>
              </a:p>
            </p:txBody>
          </p:sp>
        </mc:Choice>
        <mc:Fallback xmlns="">
          <p:sp>
            <p:nvSpPr>
              <p:cNvPr id="7" name="TextBox 6">
                <a:extLst>
                  <a:ext uri="{FF2B5EF4-FFF2-40B4-BE49-F238E27FC236}">
                    <a16:creationId xmlns:a16="http://schemas.microsoft.com/office/drawing/2014/main" id="{15E5E7A7-5242-4840-82F1-B40181C017D4}"/>
                  </a:ext>
                </a:extLst>
              </p:cNvPr>
              <p:cNvSpPr txBox="1">
                <a:spLocks noRot="1" noChangeAspect="1" noMove="1" noResize="1" noEditPoints="1" noAdjustHandles="1" noChangeArrowheads="1" noChangeShapeType="1" noTextEdit="1"/>
              </p:cNvSpPr>
              <p:nvPr/>
            </p:nvSpPr>
            <p:spPr>
              <a:xfrm>
                <a:off x="1837747" y="4496170"/>
                <a:ext cx="1049903" cy="492443"/>
              </a:xfrm>
              <a:prstGeom prst="rect">
                <a:avLst/>
              </a:prstGeom>
              <a:blipFill>
                <a:blip r:embed="rId8"/>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 xmlns:a16="http://schemas.microsoft.com/office/drawing/2014/main" id="{EF9D69D4-6890-4433-A2A6-A5BDDB01917B}"/>
                  </a:ext>
                </a:extLst>
              </p:cNvPr>
              <p:cNvSpPr txBox="1"/>
              <p:nvPr/>
            </p:nvSpPr>
            <p:spPr>
              <a:xfrm>
                <a:off x="3221088" y="4496169"/>
                <a:ext cx="569451" cy="553998"/>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600" i="1" smtClean="0">
                              <a:latin typeface="Cambria Math" charset="0"/>
                            </a:rPr>
                          </m:ctrlPr>
                        </m:sSubPr>
                        <m:e>
                          <m:r>
                            <a:rPr lang="en-US" sz="3600" b="0" i="1" smtClean="0">
                              <a:latin typeface="Cambria Math" panose="02040503050406030204" pitchFamily="18" charset="0"/>
                            </a:rPr>
                            <m:t>𝑧</m:t>
                          </m:r>
                        </m:e>
                        <m:sub>
                          <m:r>
                            <a:rPr lang="he-IL" sz="3600" i="0">
                              <a:latin typeface="Cambria Math" panose="02040503050406030204" pitchFamily="18" charset="0"/>
                            </a:rPr>
                            <m:t>1</m:t>
                          </m:r>
                        </m:sub>
                      </m:sSub>
                    </m:oMath>
                  </m:oMathPara>
                </a14:m>
                <a:endParaRPr lang="he-IL" sz="3200" dirty="0"/>
              </a:p>
            </p:txBody>
          </p:sp>
        </mc:Choice>
        <mc:Fallback xmlns="">
          <p:sp>
            <p:nvSpPr>
              <p:cNvPr id="10" name="TextBox 9">
                <a:extLst>
                  <a:ext uri="{FF2B5EF4-FFF2-40B4-BE49-F238E27FC236}">
                    <a16:creationId xmlns:a16="http://schemas.microsoft.com/office/drawing/2014/main" id="{EF9D69D4-6890-4433-A2A6-A5BDDB01917B}"/>
                  </a:ext>
                </a:extLst>
              </p:cNvPr>
              <p:cNvSpPr txBox="1">
                <a:spLocks noRot="1" noChangeAspect="1" noMove="1" noResize="1" noEditPoints="1" noAdjustHandles="1" noChangeArrowheads="1" noChangeShapeType="1" noTextEdit="1"/>
              </p:cNvSpPr>
              <p:nvPr/>
            </p:nvSpPr>
            <p:spPr>
              <a:xfrm>
                <a:off x="3221088" y="4496169"/>
                <a:ext cx="569451" cy="553998"/>
              </a:xfrm>
              <a:prstGeom prst="rect">
                <a:avLst/>
              </a:prstGeom>
              <a:blipFill>
                <a:blip r:embed="rId9"/>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 xmlns:a16="http://schemas.microsoft.com/office/drawing/2014/main" id="{64931DF2-FBAE-4A82-BF50-B1BDB27AB6D6}"/>
                  </a:ext>
                </a:extLst>
              </p:cNvPr>
              <p:cNvSpPr txBox="1"/>
              <p:nvPr/>
            </p:nvSpPr>
            <p:spPr>
              <a:xfrm>
                <a:off x="3964477" y="4496169"/>
                <a:ext cx="1264642"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charset="0"/>
                            </a:rPr>
                          </m:ctrlPr>
                        </m:sSubPr>
                        <m:e>
                          <m:r>
                            <a:rPr lang="he-IL" sz="3200" i="1">
                              <a:latin typeface="Cambria Math" panose="02040503050406030204" pitchFamily="18" charset="0"/>
                            </a:rPr>
                            <m:t>𝑔</m:t>
                          </m:r>
                        </m:e>
                        <m:sub>
                          <m:r>
                            <a:rPr lang="he-IL" sz="3200" i="0">
                              <a:latin typeface="Cambria Math" panose="02040503050406030204" pitchFamily="18" charset="0"/>
                            </a:rPr>
                            <m:t>1</m:t>
                          </m:r>
                        </m:sub>
                      </m:sSub>
                      <m:d>
                        <m:dPr>
                          <m:ctrlPr>
                            <a:rPr lang="he-IL" sz="3200" i="1">
                              <a:latin typeface="Cambria Math" charset="0"/>
                            </a:rPr>
                          </m:ctrlPr>
                        </m:dPr>
                        <m:e>
                          <m:sSub>
                            <m:sSubPr>
                              <m:ctrlPr>
                                <a:rPr lang="he-IL" sz="3200" i="1">
                                  <a:latin typeface="Cambria Math" charset="0"/>
                                </a:rPr>
                              </m:ctrlPr>
                            </m:sSubPr>
                            <m:e>
                              <m:r>
                                <a:rPr lang="en-US" sz="3200" b="0" i="1" smtClean="0">
                                  <a:latin typeface="Cambria Math" panose="02040503050406030204" pitchFamily="18" charset="0"/>
                                </a:rPr>
                                <m:t>𝑧</m:t>
                              </m:r>
                            </m:e>
                            <m:sub>
                              <m:r>
                                <a:rPr lang="he-IL" sz="3200" i="0">
                                  <a:latin typeface="Cambria Math" panose="02040503050406030204" pitchFamily="18" charset="0"/>
                                </a:rPr>
                                <m:t>1</m:t>
                              </m:r>
                            </m:sub>
                          </m:sSub>
                        </m:e>
                      </m:d>
                    </m:oMath>
                  </m:oMathPara>
                </a14:m>
                <a:endParaRPr lang="he-IL" sz="2800" dirty="0"/>
              </a:p>
            </p:txBody>
          </p:sp>
        </mc:Choice>
        <mc:Fallback xmlns="">
          <p:sp>
            <p:nvSpPr>
              <p:cNvPr id="11" name="TextBox 10">
                <a:extLst>
                  <a:ext uri="{FF2B5EF4-FFF2-40B4-BE49-F238E27FC236}">
                    <a16:creationId xmlns:a16="http://schemas.microsoft.com/office/drawing/2014/main" id="{64931DF2-FBAE-4A82-BF50-B1BDB27AB6D6}"/>
                  </a:ext>
                </a:extLst>
              </p:cNvPr>
              <p:cNvSpPr txBox="1">
                <a:spLocks noRot="1" noChangeAspect="1" noMove="1" noResize="1" noEditPoints="1" noAdjustHandles="1" noChangeArrowheads="1" noChangeShapeType="1" noTextEdit="1"/>
              </p:cNvSpPr>
              <p:nvPr/>
            </p:nvSpPr>
            <p:spPr>
              <a:xfrm>
                <a:off x="3964477" y="4496169"/>
                <a:ext cx="1264642" cy="492443"/>
              </a:xfrm>
              <a:prstGeom prst="rect">
                <a:avLst/>
              </a:prstGeom>
              <a:blipFill>
                <a:blip r:embed="rId10"/>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95972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387EF6-F56F-4729-8A8E-4B6DA5D6BB49}"/>
              </a:ext>
            </a:extLst>
          </p:cNvPr>
          <p:cNvSpPr>
            <a:spLocks noGrp="1"/>
          </p:cNvSpPr>
          <p:nvPr>
            <p:ph type="title"/>
          </p:nvPr>
        </p:nvSpPr>
        <p:spPr/>
        <p:txBody>
          <a:bodyPr/>
          <a:lstStyle/>
          <a:p>
            <a:r>
              <a:rPr lang="en-US" dirty="0"/>
              <a:t>Stacked AE – train process</a:t>
            </a:r>
            <a:endParaRPr lang="he-IL" dirty="0"/>
          </a:p>
        </p:txBody>
      </p:sp>
      <p:sp>
        <p:nvSpPr>
          <p:cNvPr id="6" name="TextBox 5">
            <a:extLst>
              <a:ext uri="{FF2B5EF4-FFF2-40B4-BE49-F238E27FC236}">
                <a16:creationId xmlns="" xmlns:a16="http://schemas.microsoft.com/office/drawing/2014/main" id="{DCF0BC13-35E0-4B15-B4AA-1E488EF8D388}"/>
              </a:ext>
            </a:extLst>
          </p:cNvPr>
          <p:cNvSpPr txBox="1"/>
          <p:nvPr/>
        </p:nvSpPr>
        <p:spPr>
          <a:xfrm>
            <a:off x="1024128" y="2147582"/>
            <a:ext cx="7255806" cy="584775"/>
          </a:xfrm>
          <a:prstGeom prst="rect">
            <a:avLst/>
          </a:prstGeom>
          <a:noFill/>
        </p:spPr>
        <p:txBody>
          <a:bodyPr wrap="square" rtlCol="1">
            <a:spAutoFit/>
          </a:bodyPr>
          <a:lstStyle/>
          <a:p>
            <a:r>
              <a:rPr lang="en-US" sz="3200" dirty="0"/>
              <a:t>Second Layer Training (AE 2)</a:t>
            </a:r>
          </a:p>
        </p:txBody>
      </p:sp>
      <p:grpSp>
        <p:nvGrpSpPr>
          <p:cNvPr id="27" name="Group 26">
            <a:extLst>
              <a:ext uri="{FF2B5EF4-FFF2-40B4-BE49-F238E27FC236}">
                <a16:creationId xmlns="" xmlns:a16="http://schemas.microsoft.com/office/drawing/2014/main" id="{77586E62-6D05-45E8-9A02-8CF1EFBFF512}"/>
              </a:ext>
            </a:extLst>
          </p:cNvPr>
          <p:cNvGrpSpPr/>
          <p:nvPr/>
        </p:nvGrpSpPr>
        <p:grpSpPr>
          <a:xfrm>
            <a:off x="731891" y="3377198"/>
            <a:ext cx="3214388" cy="2785145"/>
            <a:chOff x="7039727" y="1390247"/>
            <a:chExt cx="3214388" cy="2785145"/>
          </a:xfrm>
        </p:grpSpPr>
        <p:sp>
          <p:nvSpPr>
            <p:cNvPr id="28" name="Trapezoid 27">
              <a:extLst>
                <a:ext uri="{FF2B5EF4-FFF2-40B4-BE49-F238E27FC236}">
                  <a16:creationId xmlns="" xmlns:a16="http://schemas.microsoft.com/office/drawing/2014/main" id="{8FA2877E-B314-494E-8E70-274BFA3D2A21}"/>
                </a:ext>
              </a:extLst>
            </p:cNvPr>
            <p:cNvSpPr/>
            <p:nvPr/>
          </p:nvSpPr>
          <p:spPr>
            <a:xfrm rot="5400000">
              <a:off x="7266883" y="2157840"/>
              <a:ext cx="2785145" cy="1249960"/>
            </a:xfrm>
            <a:prstGeom prst="trapezoid">
              <a:avLst>
                <a:gd name="adj" fmla="val 63255"/>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32" name="Rectangle 31">
                  <a:extLst>
                    <a:ext uri="{FF2B5EF4-FFF2-40B4-BE49-F238E27FC236}">
                      <a16:creationId xmlns="" xmlns:a16="http://schemas.microsoft.com/office/drawing/2014/main" id="{E2CD1650-2F81-493C-83CF-AD13E6597974}"/>
                    </a:ext>
                  </a:extLst>
                </p:cNvPr>
                <p:cNvSpPr/>
                <p:nvPr/>
              </p:nvSpPr>
              <p:spPr>
                <a:xfrm>
                  <a:off x="7039727" y="2428878"/>
                  <a:ext cx="644215"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he-IL" sz="4000" i="1" dirty="0">
                            <a:latin typeface="Cambria Math" panose="02040503050406030204" pitchFamily="18" charset="0"/>
                          </a:rPr>
                          <m:t>𝑥</m:t>
                        </m:r>
                      </m:oMath>
                    </m:oMathPara>
                  </a14:m>
                  <a:endParaRPr lang="he-IL" sz="4000" dirty="0"/>
                </a:p>
              </p:txBody>
            </p:sp>
          </mc:Choice>
          <mc:Fallback xmlns="">
            <p:sp>
              <p:nvSpPr>
                <p:cNvPr id="9" name="Rectangle 8">
                  <a:extLst>
                    <a:ext uri="{FF2B5EF4-FFF2-40B4-BE49-F238E27FC236}">
                      <a16:creationId xmlns:a16="http://schemas.microsoft.com/office/drawing/2014/main" id="{A845A013-80FF-4716-B900-74337A0289CF}"/>
                    </a:ext>
                  </a:extLst>
                </p:cNvPr>
                <p:cNvSpPr>
                  <a:spLocks noRot="1" noChangeAspect="1" noMove="1" noResize="1" noEditPoints="1" noAdjustHandles="1" noChangeArrowheads="1" noChangeShapeType="1" noTextEdit="1"/>
                </p:cNvSpPr>
                <p:nvPr/>
              </p:nvSpPr>
              <p:spPr>
                <a:xfrm>
                  <a:off x="7039727" y="2428878"/>
                  <a:ext cx="644215" cy="707886"/>
                </a:xfrm>
                <a:prstGeom prst="rect">
                  <a:avLst/>
                </a:prstGeom>
                <a:blipFill>
                  <a:blip r:embed="rId7"/>
                  <a:stretch>
                    <a:fillRect/>
                  </a:stretch>
                </a:blipFill>
              </p:spPr>
              <p:txBody>
                <a:bodyPr/>
                <a:lstStyle/>
                <a:p>
                  <a:r>
                    <a:rPr lang="he-IL">
                      <a:noFill/>
                    </a:rPr>
                    <a:t> </a:t>
                  </a:r>
                </a:p>
              </p:txBody>
            </p:sp>
          </mc:Fallback>
        </mc:AlternateContent>
        <p:cxnSp>
          <p:nvCxnSpPr>
            <p:cNvPr id="34" name="Straight Arrow Connector 33">
              <a:extLst>
                <a:ext uri="{FF2B5EF4-FFF2-40B4-BE49-F238E27FC236}">
                  <a16:creationId xmlns="" xmlns:a16="http://schemas.microsoft.com/office/drawing/2014/main" id="{0F148CE4-85A6-4B63-BEC6-2F6356385CB6}"/>
                </a:ext>
              </a:extLst>
            </p:cNvPr>
            <p:cNvCxnSpPr>
              <a:cxnSpLocks/>
              <a:stCxn id="32" idx="3"/>
              <a:endCxn id="28" idx="2"/>
            </p:cNvCxnSpPr>
            <p:nvPr/>
          </p:nvCxnSpPr>
          <p:spPr>
            <a:xfrm>
              <a:off x="7683942" y="2782821"/>
              <a:ext cx="35053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 xmlns:a16="http://schemas.microsoft.com/office/drawing/2014/main" id="{113E84B0-9E53-4447-9621-B213D5E0C5FC}"/>
                </a:ext>
              </a:extLst>
            </p:cNvPr>
            <p:cNvCxnSpPr>
              <a:cxnSpLocks/>
              <a:stCxn id="28" idx="0"/>
            </p:cNvCxnSpPr>
            <p:nvPr/>
          </p:nvCxnSpPr>
          <p:spPr>
            <a:xfrm>
              <a:off x="9284436" y="2782821"/>
              <a:ext cx="298602" cy="679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 xmlns:a16="http://schemas.microsoft.com/office/drawing/2014/main" id="{FD5C08D4-40EF-4299-8F1B-3ACBF5ADF4FE}"/>
                </a:ext>
              </a:extLst>
            </p:cNvPr>
            <p:cNvCxnSpPr>
              <a:cxnSpLocks/>
            </p:cNvCxnSpPr>
            <p:nvPr/>
          </p:nvCxnSpPr>
          <p:spPr>
            <a:xfrm>
              <a:off x="9955511" y="2789615"/>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15E5E7A7-5242-4840-82F1-B40181C017D4}"/>
                  </a:ext>
                </a:extLst>
              </p:cNvPr>
              <p:cNvSpPr txBox="1"/>
              <p:nvPr/>
            </p:nvSpPr>
            <p:spPr>
              <a:xfrm>
                <a:off x="1837747" y="4496170"/>
                <a:ext cx="10499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charset="0"/>
                            </a:rPr>
                          </m:ctrlPr>
                        </m:sSubPr>
                        <m:e>
                          <m:r>
                            <a:rPr lang="he-IL" sz="3200" i="1">
                              <a:latin typeface="Cambria Math" panose="02040503050406030204" pitchFamily="18" charset="0"/>
                            </a:rPr>
                            <m:t>𝑓</m:t>
                          </m:r>
                        </m:e>
                        <m:sub>
                          <m:r>
                            <a:rPr lang="he-IL" sz="3200" i="0">
                              <a:latin typeface="Cambria Math" panose="02040503050406030204" pitchFamily="18" charset="0"/>
                            </a:rPr>
                            <m:t>1</m:t>
                          </m:r>
                        </m:sub>
                      </m:sSub>
                      <m:d>
                        <m:dPr>
                          <m:ctrlPr>
                            <a:rPr lang="he-IL" sz="3200" i="1">
                              <a:latin typeface="Cambria Math" charset="0"/>
                            </a:rPr>
                          </m:ctrlPr>
                        </m:dPr>
                        <m:e>
                          <m:r>
                            <a:rPr lang="he-IL" sz="3200" i="1">
                              <a:latin typeface="Cambria Math" panose="02040503050406030204" pitchFamily="18" charset="0"/>
                            </a:rPr>
                            <m:t>𝑥</m:t>
                          </m:r>
                        </m:e>
                      </m:d>
                    </m:oMath>
                  </m:oMathPara>
                </a14:m>
                <a:endParaRPr lang="he-IL" sz="3200" dirty="0"/>
              </a:p>
            </p:txBody>
          </p:sp>
        </mc:Choice>
        <mc:Fallback xmlns="">
          <p:sp>
            <p:nvSpPr>
              <p:cNvPr id="7" name="TextBox 6">
                <a:extLst>
                  <a:ext uri="{FF2B5EF4-FFF2-40B4-BE49-F238E27FC236}">
                    <a16:creationId xmlns:a16="http://schemas.microsoft.com/office/drawing/2014/main" id="{15E5E7A7-5242-4840-82F1-B40181C017D4}"/>
                  </a:ext>
                </a:extLst>
              </p:cNvPr>
              <p:cNvSpPr txBox="1">
                <a:spLocks noRot="1" noChangeAspect="1" noMove="1" noResize="1" noEditPoints="1" noAdjustHandles="1" noChangeArrowheads="1" noChangeShapeType="1" noTextEdit="1"/>
              </p:cNvSpPr>
              <p:nvPr/>
            </p:nvSpPr>
            <p:spPr>
              <a:xfrm>
                <a:off x="1837747" y="4496170"/>
                <a:ext cx="1049903" cy="492443"/>
              </a:xfrm>
              <a:prstGeom prst="rect">
                <a:avLst/>
              </a:prstGeom>
              <a:blipFill>
                <a:blip r:embed="rId8"/>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 xmlns:a16="http://schemas.microsoft.com/office/drawing/2014/main" id="{EF9D69D4-6890-4433-A2A6-A5BDDB01917B}"/>
                  </a:ext>
                </a:extLst>
              </p:cNvPr>
              <p:cNvSpPr txBox="1"/>
              <p:nvPr/>
            </p:nvSpPr>
            <p:spPr>
              <a:xfrm>
                <a:off x="3221088" y="4496169"/>
                <a:ext cx="505715"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charset="0"/>
                            </a:rPr>
                          </m:ctrlPr>
                        </m:sSubPr>
                        <m:e>
                          <m:r>
                            <a:rPr lang="en-US" sz="3200" b="0" i="1" smtClean="0">
                              <a:latin typeface="Cambria Math" panose="02040503050406030204" pitchFamily="18" charset="0"/>
                            </a:rPr>
                            <m:t>𝑧</m:t>
                          </m:r>
                        </m:e>
                        <m:sub>
                          <m:r>
                            <a:rPr lang="he-IL" sz="3200" i="0">
                              <a:latin typeface="Cambria Math" panose="02040503050406030204" pitchFamily="18" charset="0"/>
                            </a:rPr>
                            <m:t>1</m:t>
                          </m:r>
                        </m:sub>
                      </m:sSub>
                    </m:oMath>
                  </m:oMathPara>
                </a14:m>
                <a:endParaRPr lang="he-IL" sz="3200" dirty="0"/>
              </a:p>
            </p:txBody>
          </p:sp>
        </mc:Choice>
        <mc:Fallback xmlns="">
          <p:sp>
            <p:nvSpPr>
              <p:cNvPr id="10" name="TextBox 9">
                <a:extLst>
                  <a:ext uri="{FF2B5EF4-FFF2-40B4-BE49-F238E27FC236}">
                    <a16:creationId xmlns:a16="http://schemas.microsoft.com/office/drawing/2014/main" id="{EF9D69D4-6890-4433-A2A6-A5BDDB01917B}"/>
                  </a:ext>
                </a:extLst>
              </p:cNvPr>
              <p:cNvSpPr txBox="1">
                <a:spLocks noRot="1" noChangeAspect="1" noMove="1" noResize="1" noEditPoints="1" noAdjustHandles="1" noChangeArrowheads="1" noChangeShapeType="1" noTextEdit="1"/>
              </p:cNvSpPr>
              <p:nvPr/>
            </p:nvSpPr>
            <p:spPr>
              <a:xfrm>
                <a:off x="3221088" y="4496169"/>
                <a:ext cx="505715" cy="492443"/>
              </a:xfrm>
              <a:prstGeom prst="rect">
                <a:avLst/>
              </a:prstGeom>
              <a:blipFill>
                <a:blip r:embed="rId9"/>
                <a:stretch>
                  <a:fillRect/>
                </a:stretch>
              </a:blipFill>
            </p:spPr>
            <p:txBody>
              <a:bodyPr/>
              <a:lstStyle/>
              <a:p>
                <a:r>
                  <a:rPr lang="he-IL">
                    <a:noFill/>
                  </a:rPr>
                  <a:t> </a:t>
                </a:r>
              </a:p>
            </p:txBody>
          </p:sp>
        </mc:Fallback>
      </mc:AlternateContent>
      <p:sp>
        <p:nvSpPr>
          <p:cNvPr id="17" name="Trapezoid 16">
            <a:extLst>
              <a:ext uri="{FF2B5EF4-FFF2-40B4-BE49-F238E27FC236}">
                <a16:creationId xmlns="" xmlns:a16="http://schemas.microsoft.com/office/drawing/2014/main" id="{738E23E2-D723-4840-99E9-7A234BAECCB7}"/>
              </a:ext>
            </a:extLst>
          </p:cNvPr>
          <p:cNvSpPr/>
          <p:nvPr/>
        </p:nvSpPr>
        <p:spPr>
          <a:xfrm rot="5400000">
            <a:off x="3789507" y="4156751"/>
            <a:ext cx="1795247" cy="1249960"/>
          </a:xfrm>
          <a:prstGeom prst="trapezoid">
            <a:avLst>
              <a:gd name="adj" fmla="val 52517"/>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 xmlns:a16="http://schemas.microsoft.com/office/drawing/2014/main" id="{CB4150CF-16EA-45CE-9E0E-E177B25DA3EC}"/>
                  </a:ext>
                </a:extLst>
              </p:cNvPr>
              <p:cNvSpPr txBox="1"/>
              <p:nvPr/>
            </p:nvSpPr>
            <p:spPr>
              <a:xfrm>
                <a:off x="5597689" y="4495837"/>
                <a:ext cx="51520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charset="0"/>
                            </a:rPr>
                          </m:ctrlPr>
                        </m:sSubPr>
                        <m:e>
                          <m:r>
                            <a:rPr lang="en-US" sz="3200" b="0" i="1" smtClean="0">
                              <a:latin typeface="Cambria Math" panose="02040503050406030204" pitchFamily="18" charset="0"/>
                            </a:rPr>
                            <m:t>𝑧</m:t>
                          </m:r>
                        </m:e>
                        <m:sub>
                          <m:r>
                            <a:rPr lang="he-IL" sz="3200" b="0" i="0" smtClean="0">
                              <a:latin typeface="Cambria Math" panose="02040503050406030204" pitchFamily="18" charset="0"/>
                            </a:rPr>
                            <m:t>2</m:t>
                          </m:r>
                        </m:sub>
                      </m:sSub>
                    </m:oMath>
                  </m:oMathPara>
                </a14:m>
                <a:endParaRPr lang="he-IL" sz="3200" dirty="0"/>
              </a:p>
            </p:txBody>
          </p:sp>
        </mc:Choice>
        <mc:Fallback xmlns="">
          <p:sp>
            <p:nvSpPr>
              <p:cNvPr id="19" name="TextBox 18">
                <a:extLst>
                  <a:ext uri="{FF2B5EF4-FFF2-40B4-BE49-F238E27FC236}">
                    <a16:creationId xmlns:a16="http://schemas.microsoft.com/office/drawing/2014/main" id="{CB4150CF-16EA-45CE-9E0E-E177B25DA3EC}"/>
                  </a:ext>
                </a:extLst>
              </p:cNvPr>
              <p:cNvSpPr txBox="1">
                <a:spLocks noRot="1" noChangeAspect="1" noMove="1" noResize="1" noEditPoints="1" noAdjustHandles="1" noChangeArrowheads="1" noChangeShapeType="1" noTextEdit="1"/>
              </p:cNvSpPr>
              <p:nvPr/>
            </p:nvSpPr>
            <p:spPr>
              <a:xfrm>
                <a:off x="5597689" y="4495837"/>
                <a:ext cx="515206" cy="492443"/>
              </a:xfrm>
              <a:prstGeom prst="rect">
                <a:avLst/>
              </a:prstGeom>
              <a:blipFill>
                <a:blip r:embed="rId10"/>
                <a:stretch>
                  <a:fillRect/>
                </a:stretch>
              </a:blipFill>
            </p:spPr>
            <p:txBody>
              <a:bodyPr/>
              <a:lstStyle/>
              <a:p>
                <a:r>
                  <a:rPr lang="he-IL">
                    <a:noFill/>
                  </a:rPr>
                  <a:t> </a:t>
                </a:r>
              </a:p>
            </p:txBody>
          </p:sp>
        </mc:Fallback>
      </mc:AlternateContent>
      <p:cxnSp>
        <p:nvCxnSpPr>
          <p:cNvPr id="20" name="Straight Arrow Connector 19">
            <a:extLst>
              <a:ext uri="{FF2B5EF4-FFF2-40B4-BE49-F238E27FC236}">
                <a16:creationId xmlns="" xmlns:a16="http://schemas.microsoft.com/office/drawing/2014/main" id="{4F97C9B1-2CD3-451F-A3F3-91AF68163F96}"/>
              </a:ext>
            </a:extLst>
          </p:cNvPr>
          <p:cNvCxnSpPr>
            <a:cxnSpLocks/>
          </p:cNvCxnSpPr>
          <p:nvPr/>
        </p:nvCxnSpPr>
        <p:spPr>
          <a:xfrm>
            <a:off x="5328806" y="4742391"/>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 name="Trapezoid 20">
            <a:extLst>
              <a:ext uri="{FF2B5EF4-FFF2-40B4-BE49-F238E27FC236}">
                <a16:creationId xmlns="" xmlns:a16="http://schemas.microsoft.com/office/drawing/2014/main" id="{881D5168-04ED-47D9-A898-A3191C929711}"/>
              </a:ext>
            </a:extLst>
          </p:cNvPr>
          <p:cNvSpPr/>
          <p:nvPr/>
        </p:nvSpPr>
        <p:spPr>
          <a:xfrm rot="16200000">
            <a:off x="6125017" y="4151585"/>
            <a:ext cx="1795249" cy="1249960"/>
          </a:xfrm>
          <a:prstGeom prst="trapezoid">
            <a:avLst>
              <a:gd name="adj" fmla="val 52517"/>
            </a:avLst>
          </a:prstGeom>
          <a:solidFill>
            <a:srgbClr val="00B0F0"/>
          </a:solidFill>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 xmlns:a16="http://schemas.microsoft.com/office/drawing/2014/main" id="{17B4D0C1-6131-4312-A1C0-86E2D1973B5D}"/>
                  </a:ext>
                </a:extLst>
              </p:cNvPr>
              <p:cNvSpPr txBox="1"/>
              <p:nvPr/>
            </p:nvSpPr>
            <p:spPr>
              <a:xfrm>
                <a:off x="6447932" y="4495836"/>
                <a:ext cx="1124282" cy="43088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2800" i="1" smtClean="0">
                              <a:latin typeface="Cambria Math" charset="0"/>
                            </a:rPr>
                          </m:ctrlPr>
                        </m:sSubPr>
                        <m:e>
                          <m:r>
                            <a:rPr lang="he-IL" sz="2800" i="1">
                              <a:latin typeface="Cambria Math" panose="02040503050406030204" pitchFamily="18" charset="0"/>
                            </a:rPr>
                            <m:t>𝑔</m:t>
                          </m:r>
                        </m:e>
                        <m:sub>
                          <m:r>
                            <a:rPr lang="he-IL" sz="2800" b="0" i="0" smtClean="0">
                              <a:latin typeface="Cambria Math" panose="02040503050406030204" pitchFamily="18" charset="0"/>
                            </a:rPr>
                            <m:t>2</m:t>
                          </m:r>
                        </m:sub>
                      </m:sSub>
                      <m:d>
                        <m:dPr>
                          <m:ctrlPr>
                            <a:rPr lang="he-IL" sz="2800" i="1">
                              <a:latin typeface="Cambria Math" charset="0"/>
                            </a:rPr>
                          </m:ctrlPr>
                        </m:dPr>
                        <m:e>
                          <m:sSub>
                            <m:sSubPr>
                              <m:ctrlPr>
                                <a:rPr lang="he-IL" sz="2800" i="1">
                                  <a:latin typeface="Cambria Math" charset="0"/>
                                </a:rPr>
                              </m:ctrlPr>
                            </m:sSubPr>
                            <m:e>
                              <m:r>
                                <a:rPr lang="en-US" sz="2800" b="0" i="1" smtClean="0">
                                  <a:latin typeface="Cambria Math" panose="02040503050406030204" pitchFamily="18" charset="0"/>
                                </a:rPr>
                                <m:t>𝑧</m:t>
                              </m:r>
                            </m:e>
                            <m:sub>
                              <m:r>
                                <a:rPr lang="he-IL" sz="2800" b="0" i="0" smtClean="0">
                                  <a:latin typeface="Cambria Math" panose="02040503050406030204" pitchFamily="18" charset="0"/>
                                </a:rPr>
                                <m:t>2</m:t>
                              </m:r>
                            </m:sub>
                          </m:sSub>
                        </m:e>
                      </m:d>
                    </m:oMath>
                  </m:oMathPara>
                </a14:m>
                <a:endParaRPr lang="he-IL" sz="2800" dirty="0"/>
              </a:p>
            </p:txBody>
          </p:sp>
        </mc:Choice>
        <mc:Fallback xmlns="">
          <p:sp>
            <p:nvSpPr>
              <p:cNvPr id="22" name="TextBox 21">
                <a:extLst>
                  <a:ext uri="{FF2B5EF4-FFF2-40B4-BE49-F238E27FC236}">
                    <a16:creationId xmlns:a16="http://schemas.microsoft.com/office/drawing/2014/main" id="{17B4D0C1-6131-4312-A1C0-86E2D1973B5D}"/>
                  </a:ext>
                </a:extLst>
              </p:cNvPr>
              <p:cNvSpPr txBox="1">
                <a:spLocks noRot="1" noChangeAspect="1" noMove="1" noResize="1" noEditPoints="1" noAdjustHandles="1" noChangeArrowheads="1" noChangeShapeType="1" noTextEdit="1"/>
              </p:cNvSpPr>
              <p:nvPr/>
            </p:nvSpPr>
            <p:spPr>
              <a:xfrm>
                <a:off x="6447932" y="4495836"/>
                <a:ext cx="1124282" cy="430887"/>
              </a:xfrm>
              <a:prstGeom prst="rect">
                <a:avLst/>
              </a:prstGeom>
              <a:blipFill>
                <a:blip r:embed="rId11"/>
                <a:stretch>
                  <a:fillRect/>
                </a:stretch>
              </a:blipFill>
            </p:spPr>
            <p:txBody>
              <a:bodyPr/>
              <a:lstStyle/>
              <a:p>
                <a:r>
                  <a:rPr lang="he-IL">
                    <a:noFill/>
                  </a:rPr>
                  <a:t> </a:t>
                </a:r>
              </a:p>
            </p:txBody>
          </p:sp>
        </mc:Fallback>
      </mc:AlternateContent>
      <p:cxnSp>
        <p:nvCxnSpPr>
          <p:cNvPr id="23" name="Straight Arrow Connector 22">
            <a:extLst>
              <a:ext uri="{FF2B5EF4-FFF2-40B4-BE49-F238E27FC236}">
                <a16:creationId xmlns="" xmlns:a16="http://schemas.microsoft.com/office/drawing/2014/main" id="{C2760E22-E1F3-4184-8D8E-9AC5FE4C52E9}"/>
              </a:ext>
            </a:extLst>
          </p:cNvPr>
          <p:cNvCxnSpPr>
            <a:cxnSpLocks/>
          </p:cNvCxnSpPr>
          <p:nvPr/>
        </p:nvCxnSpPr>
        <p:spPr>
          <a:xfrm>
            <a:off x="6096000" y="4728425"/>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 xmlns:a16="http://schemas.microsoft.com/office/drawing/2014/main" id="{E6F9ECDA-1DB8-48C4-9464-5A5AA0F7D7D3}"/>
              </a:ext>
            </a:extLst>
          </p:cNvPr>
          <p:cNvCxnSpPr>
            <a:cxnSpLocks/>
          </p:cNvCxnSpPr>
          <p:nvPr/>
        </p:nvCxnSpPr>
        <p:spPr>
          <a:xfrm>
            <a:off x="7719979" y="4728425"/>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 xmlns:a16="http://schemas.microsoft.com/office/drawing/2014/main" id="{ED5AEF6D-E798-4B3F-A2A5-12C33BE513A6}"/>
                  </a:ext>
                </a:extLst>
              </p:cNvPr>
              <p:cNvSpPr txBox="1"/>
              <p:nvPr/>
            </p:nvSpPr>
            <p:spPr>
              <a:xfrm>
                <a:off x="7970732" y="4415829"/>
                <a:ext cx="505715"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charset="0"/>
                            </a:rPr>
                          </m:ctrlPr>
                        </m:sSubPr>
                        <m:e>
                          <m:acc>
                            <m:accPr>
                              <m:chr m:val="̂"/>
                              <m:ctrlPr>
                                <a:rPr lang="he-IL" sz="3200" i="1" smtClean="0">
                                  <a:latin typeface="Cambria Math" charset="0"/>
                                </a:rPr>
                              </m:ctrlPr>
                            </m:accPr>
                            <m:e>
                              <m:r>
                                <a:rPr lang="he-IL" sz="3200" i="1">
                                  <a:latin typeface="Cambria Math" panose="02040503050406030204" pitchFamily="18" charset="0"/>
                                </a:rPr>
                                <m:t>𝑧</m:t>
                              </m:r>
                            </m:e>
                          </m:acc>
                        </m:e>
                        <m:sub>
                          <m:r>
                            <a:rPr lang="he-IL" sz="3200" i="0">
                              <a:latin typeface="Cambria Math" panose="02040503050406030204" pitchFamily="18" charset="0"/>
                            </a:rPr>
                            <m:t>1</m:t>
                          </m:r>
                        </m:sub>
                      </m:sSub>
                    </m:oMath>
                  </m:oMathPara>
                </a14:m>
                <a:endParaRPr lang="he-IL" sz="3200" dirty="0"/>
              </a:p>
            </p:txBody>
          </p:sp>
        </mc:Choice>
        <mc:Fallback xmlns="">
          <p:sp>
            <p:nvSpPr>
              <p:cNvPr id="3" name="TextBox 2">
                <a:extLst>
                  <a:ext uri="{FF2B5EF4-FFF2-40B4-BE49-F238E27FC236}">
                    <a16:creationId xmlns:a16="http://schemas.microsoft.com/office/drawing/2014/main" id="{ED5AEF6D-E798-4B3F-A2A5-12C33BE513A6}"/>
                  </a:ext>
                </a:extLst>
              </p:cNvPr>
              <p:cNvSpPr txBox="1">
                <a:spLocks noRot="1" noChangeAspect="1" noMove="1" noResize="1" noEditPoints="1" noAdjustHandles="1" noChangeArrowheads="1" noChangeShapeType="1" noTextEdit="1"/>
              </p:cNvSpPr>
              <p:nvPr/>
            </p:nvSpPr>
            <p:spPr>
              <a:xfrm>
                <a:off x="7970732" y="4415829"/>
                <a:ext cx="505715" cy="492443"/>
              </a:xfrm>
              <a:prstGeom prst="rect">
                <a:avLst/>
              </a:prstGeom>
              <a:blipFill>
                <a:blip r:embed="rId12"/>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86CEA446-ECF5-4CAC-958D-D7E448E7667A}"/>
                  </a:ext>
                </a:extLst>
              </p:cNvPr>
              <p:cNvSpPr txBox="1"/>
              <p:nvPr/>
            </p:nvSpPr>
            <p:spPr>
              <a:xfrm>
                <a:off x="4085685" y="4465057"/>
                <a:ext cx="1198405"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charset="0"/>
                            </a:rPr>
                          </m:ctrlPr>
                        </m:sSubPr>
                        <m:e>
                          <m:r>
                            <a:rPr lang="he-IL" sz="3200" i="1">
                              <a:latin typeface="Cambria Math" panose="02040503050406030204" pitchFamily="18" charset="0"/>
                            </a:rPr>
                            <m:t>𝑓</m:t>
                          </m:r>
                        </m:e>
                        <m:sub>
                          <m:r>
                            <a:rPr lang="he-IL" sz="3200" i="0">
                              <a:latin typeface="Cambria Math" panose="02040503050406030204" pitchFamily="18" charset="0"/>
                            </a:rPr>
                            <m:t>2</m:t>
                          </m:r>
                        </m:sub>
                      </m:sSub>
                      <m:d>
                        <m:dPr>
                          <m:ctrlPr>
                            <a:rPr lang="he-IL" sz="3200" i="1">
                              <a:latin typeface="Cambria Math" charset="0"/>
                            </a:rPr>
                          </m:ctrlPr>
                        </m:dPr>
                        <m:e>
                          <m:sSub>
                            <m:sSubPr>
                              <m:ctrlPr>
                                <a:rPr lang="he-IL" sz="3200" i="1">
                                  <a:latin typeface="Cambria Math" charset="0"/>
                                </a:rPr>
                              </m:ctrlPr>
                            </m:sSubPr>
                            <m:e>
                              <m:r>
                                <a:rPr lang="en-US" sz="3200" b="0" i="1" smtClean="0">
                                  <a:latin typeface="Cambria Math" panose="02040503050406030204" pitchFamily="18" charset="0"/>
                                </a:rPr>
                                <m:t>𝑧</m:t>
                              </m:r>
                            </m:e>
                            <m:sub>
                              <m:r>
                                <a:rPr lang="he-IL" sz="3200" i="0">
                                  <a:latin typeface="Cambria Math" panose="02040503050406030204" pitchFamily="18" charset="0"/>
                                </a:rPr>
                                <m:t>1</m:t>
                              </m:r>
                            </m:sub>
                          </m:sSub>
                        </m:e>
                      </m:d>
                    </m:oMath>
                  </m:oMathPara>
                </a14:m>
                <a:endParaRPr lang="he-IL" sz="3200" dirty="0"/>
              </a:p>
            </p:txBody>
          </p:sp>
        </mc:Choice>
        <mc:Fallback xmlns="">
          <p:sp>
            <p:nvSpPr>
              <p:cNvPr id="4" name="TextBox 3">
                <a:extLst>
                  <a:ext uri="{FF2B5EF4-FFF2-40B4-BE49-F238E27FC236}">
                    <a16:creationId xmlns:a16="http://schemas.microsoft.com/office/drawing/2014/main" id="{86CEA446-ECF5-4CAC-958D-D7E448E7667A}"/>
                  </a:ext>
                </a:extLst>
              </p:cNvPr>
              <p:cNvSpPr txBox="1">
                <a:spLocks noRot="1" noChangeAspect="1" noMove="1" noResize="1" noEditPoints="1" noAdjustHandles="1" noChangeArrowheads="1" noChangeShapeType="1" noTextEdit="1"/>
              </p:cNvSpPr>
              <p:nvPr/>
            </p:nvSpPr>
            <p:spPr>
              <a:xfrm>
                <a:off x="4085685" y="4465057"/>
                <a:ext cx="1198405" cy="492443"/>
              </a:xfrm>
              <a:prstGeom prst="rect">
                <a:avLst/>
              </a:prstGeom>
              <a:blipFill>
                <a:blip r:embed="rId13"/>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77546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1000" fill="hold"/>
                                        <p:tgtEl>
                                          <p:spTgt spid="2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1000"/>
                                        <p:tgtEl>
                                          <p:spTgt spid="4"/>
                                        </p:tgtEl>
                                      </p:cBhvr>
                                    </p:animEffect>
                                    <p:anim calcmode="lin" valueType="num">
                                      <p:cBhvr>
                                        <p:cTn id="48" dur="1000" fill="hold"/>
                                        <p:tgtEl>
                                          <p:spTgt spid="4"/>
                                        </p:tgtEl>
                                        <p:attrNameLst>
                                          <p:attrName>ppt_x</p:attrName>
                                        </p:attrNameLst>
                                      </p:cBhvr>
                                      <p:tavLst>
                                        <p:tav tm="0">
                                          <p:val>
                                            <p:strVal val="#ppt_x"/>
                                          </p:val>
                                        </p:tav>
                                        <p:tav tm="100000">
                                          <p:val>
                                            <p:strVal val="#ppt_x"/>
                                          </p:val>
                                        </p:tav>
                                      </p:tavLst>
                                    </p:anim>
                                    <p:anim calcmode="lin" valueType="num">
                                      <p:cBhvr>
                                        <p:cTn id="4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1" grpId="0" animBg="1"/>
      <p:bldP spid="22" grpId="0"/>
      <p:bldP spid="3" grpId="0"/>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387EF6-F56F-4729-8A8E-4B6DA5D6BB49}"/>
              </a:ext>
            </a:extLst>
          </p:cNvPr>
          <p:cNvSpPr>
            <a:spLocks noGrp="1"/>
          </p:cNvSpPr>
          <p:nvPr>
            <p:ph type="title"/>
          </p:nvPr>
        </p:nvSpPr>
        <p:spPr/>
        <p:txBody>
          <a:bodyPr/>
          <a:lstStyle/>
          <a:p>
            <a:r>
              <a:rPr lang="en-US" dirty="0"/>
              <a:t>Stacked AE – train process</a:t>
            </a:r>
            <a:endParaRPr lang="he-IL" dirty="0"/>
          </a:p>
        </p:txBody>
      </p:sp>
      <p:sp>
        <p:nvSpPr>
          <p:cNvPr id="6" name="TextBox 5">
            <a:extLst>
              <a:ext uri="{FF2B5EF4-FFF2-40B4-BE49-F238E27FC236}">
                <a16:creationId xmlns="" xmlns:a16="http://schemas.microsoft.com/office/drawing/2014/main" id="{DCF0BC13-35E0-4B15-B4AA-1E488EF8D388}"/>
              </a:ext>
            </a:extLst>
          </p:cNvPr>
          <p:cNvSpPr txBox="1"/>
          <p:nvPr/>
        </p:nvSpPr>
        <p:spPr>
          <a:xfrm>
            <a:off x="1024128" y="2147582"/>
            <a:ext cx="7255806" cy="584775"/>
          </a:xfrm>
          <a:prstGeom prst="rect">
            <a:avLst/>
          </a:prstGeom>
          <a:noFill/>
        </p:spPr>
        <p:txBody>
          <a:bodyPr wrap="square" rtlCol="1">
            <a:spAutoFit/>
          </a:bodyPr>
          <a:lstStyle/>
          <a:p>
            <a:r>
              <a:rPr lang="en-US" sz="3200" dirty="0"/>
              <a:t>Add any classifier</a:t>
            </a:r>
          </a:p>
        </p:txBody>
      </p:sp>
      <p:grpSp>
        <p:nvGrpSpPr>
          <p:cNvPr id="27" name="Group 26">
            <a:extLst>
              <a:ext uri="{FF2B5EF4-FFF2-40B4-BE49-F238E27FC236}">
                <a16:creationId xmlns="" xmlns:a16="http://schemas.microsoft.com/office/drawing/2014/main" id="{77586E62-6D05-45E8-9A02-8CF1EFBFF512}"/>
              </a:ext>
            </a:extLst>
          </p:cNvPr>
          <p:cNvGrpSpPr/>
          <p:nvPr/>
        </p:nvGrpSpPr>
        <p:grpSpPr>
          <a:xfrm>
            <a:off x="731891" y="3377198"/>
            <a:ext cx="3214388" cy="2785145"/>
            <a:chOff x="7039727" y="1390247"/>
            <a:chExt cx="3214388" cy="2785145"/>
          </a:xfrm>
        </p:grpSpPr>
        <p:sp>
          <p:nvSpPr>
            <p:cNvPr id="28" name="Trapezoid 27">
              <a:extLst>
                <a:ext uri="{FF2B5EF4-FFF2-40B4-BE49-F238E27FC236}">
                  <a16:creationId xmlns="" xmlns:a16="http://schemas.microsoft.com/office/drawing/2014/main" id="{8FA2877E-B314-494E-8E70-274BFA3D2A21}"/>
                </a:ext>
              </a:extLst>
            </p:cNvPr>
            <p:cNvSpPr/>
            <p:nvPr/>
          </p:nvSpPr>
          <p:spPr>
            <a:xfrm rot="5400000">
              <a:off x="7266883" y="2157840"/>
              <a:ext cx="2785145" cy="1249960"/>
            </a:xfrm>
            <a:prstGeom prst="trapezoid">
              <a:avLst>
                <a:gd name="adj" fmla="val 63255"/>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32" name="Rectangle 31">
                  <a:extLst>
                    <a:ext uri="{FF2B5EF4-FFF2-40B4-BE49-F238E27FC236}">
                      <a16:creationId xmlns="" xmlns:a16="http://schemas.microsoft.com/office/drawing/2014/main" id="{E2CD1650-2F81-493C-83CF-AD13E6597974}"/>
                    </a:ext>
                  </a:extLst>
                </p:cNvPr>
                <p:cNvSpPr/>
                <p:nvPr/>
              </p:nvSpPr>
              <p:spPr>
                <a:xfrm>
                  <a:off x="7039727" y="2428878"/>
                  <a:ext cx="644215"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he-IL" sz="4000" i="1" dirty="0">
                            <a:latin typeface="Cambria Math" panose="02040503050406030204" pitchFamily="18" charset="0"/>
                          </a:rPr>
                          <m:t>𝑥</m:t>
                        </m:r>
                      </m:oMath>
                    </m:oMathPara>
                  </a14:m>
                  <a:endParaRPr lang="he-IL" sz="4000" dirty="0"/>
                </a:p>
              </p:txBody>
            </p:sp>
          </mc:Choice>
          <mc:Fallback xmlns="">
            <p:sp>
              <p:nvSpPr>
                <p:cNvPr id="9" name="Rectangle 8">
                  <a:extLst>
                    <a:ext uri="{FF2B5EF4-FFF2-40B4-BE49-F238E27FC236}">
                      <a16:creationId xmlns:a16="http://schemas.microsoft.com/office/drawing/2014/main" id="{A845A013-80FF-4716-B900-74337A0289CF}"/>
                    </a:ext>
                  </a:extLst>
                </p:cNvPr>
                <p:cNvSpPr>
                  <a:spLocks noRot="1" noChangeAspect="1" noMove="1" noResize="1" noEditPoints="1" noAdjustHandles="1" noChangeArrowheads="1" noChangeShapeType="1" noTextEdit="1"/>
                </p:cNvSpPr>
                <p:nvPr/>
              </p:nvSpPr>
              <p:spPr>
                <a:xfrm>
                  <a:off x="7039727" y="2428878"/>
                  <a:ext cx="644215" cy="707886"/>
                </a:xfrm>
                <a:prstGeom prst="rect">
                  <a:avLst/>
                </a:prstGeom>
                <a:blipFill>
                  <a:blip r:embed="rId7"/>
                  <a:stretch>
                    <a:fillRect/>
                  </a:stretch>
                </a:blipFill>
              </p:spPr>
              <p:txBody>
                <a:bodyPr/>
                <a:lstStyle/>
                <a:p>
                  <a:r>
                    <a:rPr lang="he-IL">
                      <a:noFill/>
                    </a:rPr>
                    <a:t> </a:t>
                  </a:r>
                </a:p>
              </p:txBody>
            </p:sp>
          </mc:Fallback>
        </mc:AlternateContent>
        <p:cxnSp>
          <p:nvCxnSpPr>
            <p:cNvPr id="34" name="Straight Arrow Connector 33">
              <a:extLst>
                <a:ext uri="{FF2B5EF4-FFF2-40B4-BE49-F238E27FC236}">
                  <a16:creationId xmlns="" xmlns:a16="http://schemas.microsoft.com/office/drawing/2014/main" id="{0F148CE4-85A6-4B63-BEC6-2F6356385CB6}"/>
                </a:ext>
              </a:extLst>
            </p:cNvPr>
            <p:cNvCxnSpPr>
              <a:cxnSpLocks/>
              <a:stCxn id="32" idx="3"/>
              <a:endCxn id="28" idx="2"/>
            </p:cNvCxnSpPr>
            <p:nvPr/>
          </p:nvCxnSpPr>
          <p:spPr>
            <a:xfrm>
              <a:off x="7683942" y="2782821"/>
              <a:ext cx="35053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 xmlns:a16="http://schemas.microsoft.com/office/drawing/2014/main" id="{113E84B0-9E53-4447-9621-B213D5E0C5FC}"/>
                </a:ext>
              </a:extLst>
            </p:cNvPr>
            <p:cNvCxnSpPr>
              <a:cxnSpLocks/>
              <a:stCxn id="28" idx="0"/>
            </p:cNvCxnSpPr>
            <p:nvPr/>
          </p:nvCxnSpPr>
          <p:spPr>
            <a:xfrm>
              <a:off x="9284436" y="2782821"/>
              <a:ext cx="298602" cy="679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 xmlns:a16="http://schemas.microsoft.com/office/drawing/2014/main" id="{FD5C08D4-40EF-4299-8F1B-3ACBF5ADF4FE}"/>
                </a:ext>
              </a:extLst>
            </p:cNvPr>
            <p:cNvCxnSpPr>
              <a:cxnSpLocks/>
            </p:cNvCxnSpPr>
            <p:nvPr/>
          </p:nvCxnSpPr>
          <p:spPr>
            <a:xfrm>
              <a:off x="9955511" y="2789615"/>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15E5E7A7-5242-4840-82F1-B40181C017D4}"/>
                  </a:ext>
                </a:extLst>
              </p:cNvPr>
              <p:cNvSpPr txBox="1"/>
              <p:nvPr/>
            </p:nvSpPr>
            <p:spPr>
              <a:xfrm>
                <a:off x="1837747" y="4496170"/>
                <a:ext cx="10499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charset="0"/>
                            </a:rPr>
                          </m:ctrlPr>
                        </m:sSubPr>
                        <m:e>
                          <m:r>
                            <a:rPr lang="he-IL" sz="3200" i="1">
                              <a:latin typeface="Cambria Math" panose="02040503050406030204" pitchFamily="18" charset="0"/>
                            </a:rPr>
                            <m:t>𝑓</m:t>
                          </m:r>
                        </m:e>
                        <m:sub>
                          <m:r>
                            <a:rPr lang="he-IL" sz="3200" i="0">
                              <a:latin typeface="Cambria Math" panose="02040503050406030204" pitchFamily="18" charset="0"/>
                            </a:rPr>
                            <m:t>1</m:t>
                          </m:r>
                        </m:sub>
                      </m:sSub>
                      <m:d>
                        <m:dPr>
                          <m:ctrlPr>
                            <a:rPr lang="he-IL" sz="3200" i="1">
                              <a:latin typeface="Cambria Math" charset="0"/>
                            </a:rPr>
                          </m:ctrlPr>
                        </m:dPr>
                        <m:e>
                          <m:r>
                            <a:rPr lang="he-IL" sz="3200" i="1">
                              <a:latin typeface="Cambria Math" panose="02040503050406030204" pitchFamily="18" charset="0"/>
                            </a:rPr>
                            <m:t>𝑥</m:t>
                          </m:r>
                        </m:e>
                      </m:d>
                    </m:oMath>
                  </m:oMathPara>
                </a14:m>
                <a:endParaRPr lang="he-IL" sz="3200" dirty="0"/>
              </a:p>
            </p:txBody>
          </p:sp>
        </mc:Choice>
        <mc:Fallback xmlns="">
          <p:sp>
            <p:nvSpPr>
              <p:cNvPr id="7" name="TextBox 6">
                <a:extLst>
                  <a:ext uri="{FF2B5EF4-FFF2-40B4-BE49-F238E27FC236}">
                    <a16:creationId xmlns:a16="http://schemas.microsoft.com/office/drawing/2014/main" id="{15E5E7A7-5242-4840-82F1-B40181C017D4}"/>
                  </a:ext>
                </a:extLst>
              </p:cNvPr>
              <p:cNvSpPr txBox="1">
                <a:spLocks noRot="1" noChangeAspect="1" noMove="1" noResize="1" noEditPoints="1" noAdjustHandles="1" noChangeArrowheads="1" noChangeShapeType="1" noTextEdit="1"/>
              </p:cNvSpPr>
              <p:nvPr/>
            </p:nvSpPr>
            <p:spPr>
              <a:xfrm>
                <a:off x="1837747" y="4496170"/>
                <a:ext cx="1049903" cy="492443"/>
              </a:xfrm>
              <a:prstGeom prst="rect">
                <a:avLst/>
              </a:prstGeom>
              <a:blipFill>
                <a:blip r:embed="rId8"/>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 xmlns:a16="http://schemas.microsoft.com/office/drawing/2014/main" id="{EF9D69D4-6890-4433-A2A6-A5BDDB01917B}"/>
                  </a:ext>
                </a:extLst>
              </p:cNvPr>
              <p:cNvSpPr txBox="1"/>
              <p:nvPr/>
            </p:nvSpPr>
            <p:spPr>
              <a:xfrm>
                <a:off x="3221088" y="4496169"/>
                <a:ext cx="505715"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charset="0"/>
                            </a:rPr>
                          </m:ctrlPr>
                        </m:sSubPr>
                        <m:e>
                          <m:r>
                            <a:rPr lang="en-US" sz="3200" b="0" i="1" smtClean="0">
                              <a:latin typeface="Cambria Math" panose="02040503050406030204" pitchFamily="18" charset="0"/>
                            </a:rPr>
                            <m:t>𝑧</m:t>
                          </m:r>
                        </m:e>
                        <m:sub>
                          <m:r>
                            <a:rPr lang="he-IL" sz="3200" i="0">
                              <a:latin typeface="Cambria Math" panose="02040503050406030204" pitchFamily="18" charset="0"/>
                            </a:rPr>
                            <m:t>1</m:t>
                          </m:r>
                        </m:sub>
                      </m:sSub>
                    </m:oMath>
                  </m:oMathPara>
                </a14:m>
                <a:endParaRPr lang="he-IL" sz="3200" dirty="0"/>
              </a:p>
            </p:txBody>
          </p:sp>
        </mc:Choice>
        <mc:Fallback xmlns="">
          <p:sp>
            <p:nvSpPr>
              <p:cNvPr id="10" name="TextBox 9">
                <a:extLst>
                  <a:ext uri="{FF2B5EF4-FFF2-40B4-BE49-F238E27FC236}">
                    <a16:creationId xmlns:a16="http://schemas.microsoft.com/office/drawing/2014/main" id="{EF9D69D4-6890-4433-A2A6-A5BDDB01917B}"/>
                  </a:ext>
                </a:extLst>
              </p:cNvPr>
              <p:cNvSpPr txBox="1">
                <a:spLocks noRot="1" noChangeAspect="1" noMove="1" noResize="1" noEditPoints="1" noAdjustHandles="1" noChangeArrowheads="1" noChangeShapeType="1" noTextEdit="1"/>
              </p:cNvSpPr>
              <p:nvPr/>
            </p:nvSpPr>
            <p:spPr>
              <a:xfrm>
                <a:off x="3221088" y="4496169"/>
                <a:ext cx="505715" cy="492443"/>
              </a:xfrm>
              <a:prstGeom prst="rect">
                <a:avLst/>
              </a:prstGeom>
              <a:blipFill>
                <a:blip r:embed="rId9"/>
                <a:stretch>
                  <a:fillRect/>
                </a:stretch>
              </a:blipFill>
            </p:spPr>
            <p:txBody>
              <a:bodyPr/>
              <a:lstStyle/>
              <a:p>
                <a:r>
                  <a:rPr lang="he-IL">
                    <a:noFill/>
                  </a:rPr>
                  <a:t> </a:t>
                </a:r>
              </a:p>
            </p:txBody>
          </p:sp>
        </mc:Fallback>
      </mc:AlternateContent>
      <p:sp>
        <p:nvSpPr>
          <p:cNvPr id="17" name="Trapezoid 16">
            <a:extLst>
              <a:ext uri="{FF2B5EF4-FFF2-40B4-BE49-F238E27FC236}">
                <a16:creationId xmlns="" xmlns:a16="http://schemas.microsoft.com/office/drawing/2014/main" id="{738E23E2-D723-4840-99E9-7A234BAECCB7}"/>
              </a:ext>
            </a:extLst>
          </p:cNvPr>
          <p:cNvSpPr/>
          <p:nvPr/>
        </p:nvSpPr>
        <p:spPr>
          <a:xfrm rot="5400000">
            <a:off x="3789507" y="4156751"/>
            <a:ext cx="1795247" cy="1249960"/>
          </a:xfrm>
          <a:prstGeom prst="trapezoid">
            <a:avLst>
              <a:gd name="adj" fmla="val 52517"/>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 xmlns:a16="http://schemas.microsoft.com/office/drawing/2014/main" id="{CB4150CF-16EA-45CE-9E0E-E177B25DA3EC}"/>
                  </a:ext>
                </a:extLst>
              </p:cNvPr>
              <p:cNvSpPr txBox="1"/>
              <p:nvPr/>
            </p:nvSpPr>
            <p:spPr>
              <a:xfrm>
                <a:off x="5597689" y="4495837"/>
                <a:ext cx="51520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charset="0"/>
                            </a:rPr>
                          </m:ctrlPr>
                        </m:sSubPr>
                        <m:e>
                          <m:r>
                            <a:rPr lang="en-US" sz="3200" b="0" i="1" smtClean="0">
                              <a:latin typeface="Cambria Math" panose="02040503050406030204" pitchFamily="18" charset="0"/>
                            </a:rPr>
                            <m:t>𝑧</m:t>
                          </m:r>
                        </m:e>
                        <m:sub>
                          <m:r>
                            <a:rPr lang="he-IL" sz="3200" b="0" i="0" smtClean="0">
                              <a:latin typeface="Cambria Math" panose="02040503050406030204" pitchFamily="18" charset="0"/>
                            </a:rPr>
                            <m:t>2</m:t>
                          </m:r>
                        </m:sub>
                      </m:sSub>
                    </m:oMath>
                  </m:oMathPara>
                </a14:m>
                <a:endParaRPr lang="he-IL" sz="3200" dirty="0"/>
              </a:p>
            </p:txBody>
          </p:sp>
        </mc:Choice>
        <mc:Fallback xmlns="">
          <p:sp>
            <p:nvSpPr>
              <p:cNvPr id="19" name="TextBox 18">
                <a:extLst>
                  <a:ext uri="{FF2B5EF4-FFF2-40B4-BE49-F238E27FC236}">
                    <a16:creationId xmlns:a16="http://schemas.microsoft.com/office/drawing/2014/main" id="{CB4150CF-16EA-45CE-9E0E-E177B25DA3EC}"/>
                  </a:ext>
                </a:extLst>
              </p:cNvPr>
              <p:cNvSpPr txBox="1">
                <a:spLocks noRot="1" noChangeAspect="1" noMove="1" noResize="1" noEditPoints="1" noAdjustHandles="1" noChangeArrowheads="1" noChangeShapeType="1" noTextEdit="1"/>
              </p:cNvSpPr>
              <p:nvPr/>
            </p:nvSpPr>
            <p:spPr>
              <a:xfrm>
                <a:off x="5597689" y="4495837"/>
                <a:ext cx="515206" cy="492443"/>
              </a:xfrm>
              <a:prstGeom prst="rect">
                <a:avLst/>
              </a:prstGeom>
              <a:blipFill>
                <a:blip r:embed="rId10"/>
                <a:stretch>
                  <a:fillRect/>
                </a:stretch>
              </a:blipFill>
            </p:spPr>
            <p:txBody>
              <a:bodyPr/>
              <a:lstStyle/>
              <a:p>
                <a:r>
                  <a:rPr lang="he-IL">
                    <a:noFill/>
                  </a:rPr>
                  <a:t> </a:t>
                </a:r>
              </a:p>
            </p:txBody>
          </p:sp>
        </mc:Fallback>
      </mc:AlternateContent>
      <p:cxnSp>
        <p:nvCxnSpPr>
          <p:cNvPr id="20" name="Straight Arrow Connector 19">
            <a:extLst>
              <a:ext uri="{FF2B5EF4-FFF2-40B4-BE49-F238E27FC236}">
                <a16:creationId xmlns="" xmlns:a16="http://schemas.microsoft.com/office/drawing/2014/main" id="{4F97C9B1-2CD3-451F-A3F3-91AF68163F96}"/>
              </a:ext>
            </a:extLst>
          </p:cNvPr>
          <p:cNvCxnSpPr>
            <a:cxnSpLocks/>
          </p:cNvCxnSpPr>
          <p:nvPr/>
        </p:nvCxnSpPr>
        <p:spPr>
          <a:xfrm>
            <a:off x="5328806" y="4742391"/>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 xmlns:a16="http://schemas.microsoft.com/office/drawing/2014/main" id="{C2760E22-E1F3-4184-8D8E-9AC5FE4C52E9}"/>
              </a:ext>
            </a:extLst>
          </p:cNvPr>
          <p:cNvCxnSpPr>
            <a:cxnSpLocks/>
          </p:cNvCxnSpPr>
          <p:nvPr/>
        </p:nvCxnSpPr>
        <p:spPr>
          <a:xfrm>
            <a:off x="6096000" y="4728425"/>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86CEA446-ECF5-4CAC-958D-D7E448E7667A}"/>
                  </a:ext>
                </a:extLst>
              </p:cNvPr>
              <p:cNvSpPr txBox="1"/>
              <p:nvPr/>
            </p:nvSpPr>
            <p:spPr>
              <a:xfrm>
                <a:off x="4085685" y="4465057"/>
                <a:ext cx="122642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charset="0"/>
                            </a:rPr>
                          </m:ctrlPr>
                        </m:sSubPr>
                        <m:e>
                          <m:r>
                            <a:rPr lang="he-IL" sz="3200" i="1">
                              <a:latin typeface="Cambria Math" panose="02040503050406030204" pitchFamily="18" charset="0"/>
                            </a:rPr>
                            <m:t>𝑓</m:t>
                          </m:r>
                        </m:e>
                        <m:sub>
                          <m:r>
                            <a:rPr lang="he-IL" sz="3200" i="0">
                              <a:latin typeface="Cambria Math" panose="02040503050406030204" pitchFamily="18" charset="0"/>
                            </a:rPr>
                            <m:t>2</m:t>
                          </m:r>
                        </m:sub>
                      </m:sSub>
                      <m:d>
                        <m:dPr>
                          <m:ctrlPr>
                            <a:rPr lang="he-IL" sz="3200" i="1">
                              <a:latin typeface="Cambria Math" charset="0"/>
                            </a:rPr>
                          </m:ctrlPr>
                        </m:dPr>
                        <m:e>
                          <m:sSub>
                            <m:sSubPr>
                              <m:ctrlPr>
                                <a:rPr lang="he-IL" sz="3200" i="1">
                                  <a:latin typeface="Cambria Math" charset="0"/>
                                </a:rPr>
                              </m:ctrlPr>
                            </m:sSubPr>
                            <m:e>
                              <m:r>
                                <a:rPr lang="en-US" sz="3200" b="0" i="1" smtClean="0">
                                  <a:latin typeface="Cambria Math" panose="02040503050406030204" pitchFamily="18" charset="0"/>
                                </a:rPr>
                                <m:t>𝑧</m:t>
                              </m:r>
                            </m:e>
                            <m:sub>
                              <m:r>
                                <a:rPr lang="he-IL" sz="3200" i="0">
                                  <a:latin typeface="Cambria Math" panose="02040503050406030204" pitchFamily="18" charset="0"/>
                                </a:rPr>
                                <m:t>1</m:t>
                              </m:r>
                            </m:sub>
                          </m:sSub>
                        </m:e>
                      </m:d>
                    </m:oMath>
                  </m:oMathPara>
                </a14:m>
                <a:endParaRPr lang="he-IL" sz="3200" dirty="0"/>
              </a:p>
            </p:txBody>
          </p:sp>
        </mc:Choice>
        <mc:Fallback xmlns="">
          <p:sp>
            <p:nvSpPr>
              <p:cNvPr id="4" name="TextBox 3">
                <a:extLst>
                  <a:ext uri="{FF2B5EF4-FFF2-40B4-BE49-F238E27FC236}">
                    <a16:creationId xmlns:a16="http://schemas.microsoft.com/office/drawing/2014/main" id="{86CEA446-ECF5-4CAC-958D-D7E448E7667A}"/>
                  </a:ext>
                </a:extLst>
              </p:cNvPr>
              <p:cNvSpPr txBox="1">
                <a:spLocks noRot="1" noChangeAspect="1" noMove="1" noResize="1" noEditPoints="1" noAdjustHandles="1" noChangeArrowheads="1" noChangeShapeType="1" noTextEdit="1"/>
              </p:cNvSpPr>
              <p:nvPr/>
            </p:nvSpPr>
            <p:spPr>
              <a:xfrm>
                <a:off x="4085685" y="4465057"/>
                <a:ext cx="1226426" cy="492443"/>
              </a:xfrm>
              <a:prstGeom prst="rect">
                <a:avLst/>
              </a:prstGeom>
              <a:blipFill>
                <a:blip r:embed="rId11"/>
                <a:stretch>
                  <a:fillRect/>
                </a:stretch>
              </a:blipFill>
            </p:spPr>
            <p:txBody>
              <a:bodyPr/>
              <a:lstStyle/>
              <a:p>
                <a:r>
                  <a:rPr lang="he-IL">
                    <a:noFill/>
                  </a:rPr>
                  <a:t> </a:t>
                </a:r>
              </a:p>
            </p:txBody>
          </p:sp>
        </mc:Fallback>
      </mc:AlternateContent>
      <p:sp>
        <p:nvSpPr>
          <p:cNvPr id="25" name="Rectangle: Diagonal Corners Snipped 24">
            <a:extLst>
              <a:ext uri="{FF2B5EF4-FFF2-40B4-BE49-F238E27FC236}">
                <a16:creationId xmlns="" xmlns:a16="http://schemas.microsoft.com/office/drawing/2014/main" id="{A2507272-BE7F-454A-AD4D-DF420E07D852}"/>
              </a:ext>
            </a:extLst>
          </p:cNvPr>
          <p:cNvSpPr/>
          <p:nvPr/>
        </p:nvSpPr>
        <p:spPr>
          <a:xfrm>
            <a:off x="6508390" y="4241705"/>
            <a:ext cx="3162300" cy="1056132"/>
          </a:xfrm>
          <a:prstGeom prst="snip2Diag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a:solidFill>
                  <a:schemeClr val="tx1"/>
                </a:solidFill>
              </a:rPr>
              <a:t>Classifier</a:t>
            </a:r>
            <a:endParaRPr lang="he-IL" sz="3200" dirty="0">
              <a:solidFill>
                <a:schemeClr val="tx1"/>
              </a:solidFill>
            </a:endParaRPr>
          </a:p>
        </p:txBody>
      </p:sp>
      <p:cxnSp>
        <p:nvCxnSpPr>
          <p:cNvPr id="26" name="Straight Arrow Connector 25">
            <a:extLst>
              <a:ext uri="{FF2B5EF4-FFF2-40B4-BE49-F238E27FC236}">
                <a16:creationId xmlns="" xmlns:a16="http://schemas.microsoft.com/office/drawing/2014/main" id="{197AD01A-E553-4360-A8C1-90820BCB16F5}"/>
              </a:ext>
            </a:extLst>
          </p:cNvPr>
          <p:cNvCxnSpPr>
            <a:cxnSpLocks/>
          </p:cNvCxnSpPr>
          <p:nvPr/>
        </p:nvCxnSpPr>
        <p:spPr>
          <a:xfrm>
            <a:off x="9738220" y="4759814"/>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2143FC4E-D506-4D37-9ABA-B49E4D14400C}"/>
              </a:ext>
            </a:extLst>
          </p:cNvPr>
          <p:cNvSpPr txBox="1"/>
          <p:nvPr/>
        </p:nvSpPr>
        <p:spPr>
          <a:xfrm>
            <a:off x="10263327" y="4449670"/>
            <a:ext cx="1996580" cy="584775"/>
          </a:xfrm>
          <a:prstGeom prst="rect">
            <a:avLst/>
          </a:prstGeom>
          <a:noFill/>
        </p:spPr>
        <p:txBody>
          <a:bodyPr wrap="square" rtlCol="1">
            <a:spAutoFit/>
          </a:bodyPr>
          <a:lstStyle/>
          <a:p>
            <a:r>
              <a:rPr lang="en-US" sz="3200" dirty="0"/>
              <a:t>Output</a:t>
            </a:r>
            <a:endParaRPr lang="he-IL" sz="3200" dirty="0"/>
          </a:p>
        </p:txBody>
      </p:sp>
    </p:spTree>
    <p:extLst>
      <p:ext uri="{BB962C8B-B14F-4D97-AF65-F5344CB8AC3E}">
        <p14:creationId xmlns:p14="http://schemas.microsoft.com/office/powerpoint/2010/main" val="216375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387EF6-F56F-4729-8A8E-4B6DA5D6BB49}"/>
              </a:ext>
            </a:extLst>
          </p:cNvPr>
          <p:cNvSpPr>
            <a:spLocks noGrp="1"/>
          </p:cNvSpPr>
          <p:nvPr>
            <p:ph type="title"/>
          </p:nvPr>
        </p:nvSpPr>
        <p:spPr/>
        <p:txBody>
          <a:bodyPr/>
          <a:lstStyle/>
          <a:p>
            <a:r>
              <a:rPr lang="en-US" dirty="0"/>
              <a:t>Contractive autoencoders</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2643D3F2-94C6-41D2-88BF-47278069C0AC}"/>
                  </a:ext>
                </a:extLst>
              </p:cNvPr>
              <p:cNvSpPr>
                <a:spLocks noGrp="1"/>
              </p:cNvSpPr>
              <p:nvPr>
                <p:ph idx="1"/>
              </p:nvPr>
            </p:nvSpPr>
            <p:spPr>
              <a:xfrm>
                <a:off x="177967" y="1968044"/>
                <a:ext cx="5757724" cy="4023360"/>
              </a:xfrm>
            </p:spPr>
            <p:txBody>
              <a:bodyPr>
                <a:noAutofit/>
              </a:bodyPr>
              <a:lstStyle/>
              <a:p>
                <a:r>
                  <a:rPr lang="en-US" sz="3200" dirty="0"/>
                  <a:t>- We are still trying to avoid uninteresting features.</a:t>
                </a:r>
              </a:p>
              <a:p>
                <a:r>
                  <a:rPr lang="en-US" sz="3200" dirty="0"/>
                  <a:t>- Here we add a regularization term </a:t>
                </a:r>
                <a14:m>
                  <m:oMath xmlns:m="http://schemas.openxmlformats.org/officeDocument/2006/math">
                    <m:r>
                      <a:rPr lang="en-US" sz="3200" i="1" smtClean="0">
                        <a:latin typeface="Cambria Math" panose="02040503050406030204" pitchFamily="18" charset="0"/>
                      </a:rPr>
                      <m:t>𝛺</m:t>
                    </m:r>
                    <m:d>
                      <m:dPr>
                        <m:ctrlPr>
                          <a:rPr lang="en-US" sz="3200" i="1" smtClean="0">
                            <a:latin typeface="Cambria Math" charset="0"/>
                          </a:rPr>
                        </m:ctrlPr>
                      </m:dPr>
                      <m:e>
                        <m:r>
                          <a:rPr lang="en-US" sz="3200" i="1" smtClean="0">
                            <a:latin typeface="Cambria Math" panose="02040503050406030204" pitchFamily="18" charset="0"/>
                          </a:rPr>
                          <m:t>𝑥</m:t>
                        </m:r>
                      </m:e>
                    </m:d>
                  </m:oMath>
                </a14:m>
                <a:r>
                  <a:rPr lang="en-US" sz="3200" dirty="0"/>
                  <a:t> to our loss function to limit the hidden layer.</a:t>
                </a:r>
              </a:p>
              <a:p>
                <a:endParaRPr lang="en-US" sz="3200" dirty="0"/>
              </a:p>
            </p:txBody>
          </p:sp>
        </mc:Choice>
        <mc:Fallback xmlns="">
          <p:sp>
            <p:nvSpPr>
              <p:cNvPr id="3" name="Content Placeholder 2">
                <a:extLst>
                  <a:ext uri="{FF2B5EF4-FFF2-40B4-BE49-F238E27FC236}">
                    <a16:creationId xmlns:a16="http://schemas.microsoft.com/office/drawing/2014/main" id="{2643D3F2-94C6-41D2-88BF-47278069C0AC}"/>
                  </a:ext>
                </a:extLst>
              </p:cNvPr>
              <p:cNvSpPr>
                <a:spLocks noGrp="1" noRot="1" noChangeAspect="1" noMove="1" noResize="1" noEditPoints="1" noAdjustHandles="1" noChangeArrowheads="1" noChangeShapeType="1" noTextEdit="1"/>
              </p:cNvSpPr>
              <p:nvPr>
                <p:ph idx="1"/>
              </p:nvPr>
            </p:nvSpPr>
            <p:spPr>
              <a:xfrm>
                <a:off x="177967" y="1968044"/>
                <a:ext cx="5757724" cy="4023360"/>
              </a:xfrm>
              <a:blipFill>
                <a:blip r:embed="rId2"/>
                <a:stretch>
                  <a:fillRect l="-1905" t="-3030"/>
                </a:stretch>
              </a:blipFill>
            </p:spPr>
            <p:txBody>
              <a:bodyPr/>
              <a:lstStyle/>
              <a:p>
                <a:r>
                  <a:rPr lang="he-IL">
                    <a:noFill/>
                  </a:rPr>
                  <a:t> </a:t>
                </a:r>
              </a:p>
            </p:txBody>
          </p:sp>
        </mc:Fallback>
      </mc:AlternateContent>
      <p:grpSp>
        <p:nvGrpSpPr>
          <p:cNvPr id="4" name="Group 3">
            <a:extLst>
              <a:ext uri="{FF2B5EF4-FFF2-40B4-BE49-F238E27FC236}">
                <a16:creationId xmlns="" xmlns:a16="http://schemas.microsoft.com/office/drawing/2014/main" id="{8CEDDD1D-426D-4A94-B197-BBA9F1DF1451}"/>
              </a:ext>
            </a:extLst>
          </p:cNvPr>
          <p:cNvGrpSpPr/>
          <p:nvPr/>
        </p:nvGrpSpPr>
        <p:grpSpPr>
          <a:xfrm>
            <a:off x="6592642" y="1631032"/>
            <a:ext cx="5378803" cy="4054057"/>
            <a:chOff x="5868742" y="2024732"/>
            <a:chExt cx="5378803" cy="4054057"/>
          </a:xfrm>
        </p:grpSpPr>
        <p:sp>
          <p:nvSpPr>
            <p:cNvPr id="5" name="Rectangle: Rounded Corners 4">
              <a:extLst>
                <a:ext uri="{FF2B5EF4-FFF2-40B4-BE49-F238E27FC236}">
                  <a16:creationId xmlns="" xmlns:a16="http://schemas.microsoft.com/office/drawing/2014/main" id="{44BA821D-1797-428E-83E5-C11937B3CE50}"/>
                </a:ext>
              </a:extLst>
            </p:cNvPr>
            <p:cNvSpPr/>
            <p:nvPr/>
          </p:nvSpPr>
          <p:spPr>
            <a:xfrm>
              <a:off x="6633538" y="202473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 xmlns:a16="http://schemas.microsoft.com/office/drawing/2014/main" id="{8FFB9A6E-BA21-4286-B67D-997FDCBBAB31}"/>
                </a:ext>
              </a:extLst>
            </p:cNvPr>
            <p:cNvSpPr/>
            <p:nvPr/>
          </p:nvSpPr>
          <p:spPr>
            <a:xfrm>
              <a:off x="7507142"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D31F7521-C7EF-4397-8E17-7C64F762D464}"/>
                </a:ext>
              </a:extLst>
            </p:cNvPr>
            <p:cNvSpPr/>
            <p:nvPr/>
          </p:nvSpPr>
          <p:spPr>
            <a:xfrm>
              <a:off x="8099157"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C3B8EFA2-7DB5-4CAB-B616-71505BFD9F3C}"/>
                </a:ext>
              </a:extLst>
            </p:cNvPr>
            <p:cNvSpPr/>
            <p:nvPr/>
          </p:nvSpPr>
          <p:spPr>
            <a:xfrm>
              <a:off x="868628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ACEACD57-2D0A-475A-98B6-671AD3687B00}"/>
                </a:ext>
              </a:extLst>
            </p:cNvPr>
            <p:cNvSpPr/>
            <p:nvPr/>
          </p:nvSpPr>
          <p:spPr>
            <a:xfrm>
              <a:off x="9278301"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64E948E6-7091-4022-B109-2BC772A95C0C}"/>
                </a:ext>
              </a:extLst>
            </p:cNvPr>
            <p:cNvSpPr/>
            <p:nvPr/>
          </p:nvSpPr>
          <p:spPr>
            <a:xfrm>
              <a:off x="987031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C0373DC5-0B6D-49C0-B573-9C6EADA8BA8C}"/>
                </a:ext>
              </a:extLst>
            </p:cNvPr>
            <p:cNvSpPr/>
            <p:nvPr/>
          </p:nvSpPr>
          <p:spPr>
            <a:xfrm>
              <a:off x="6920013"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 xmlns:a16="http://schemas.microsoft.com/office/drawing/2014/main" id="{0A42A13F-1B5D-460A-B5EC-C8DB1E016017}"/>
                </a:ext>
              </a:extLst>
            </p:cNvPr>
            <p:cNvSpPr/>
            <p:nvPr/>
          </p:nvSpPr>
          <p:spPr>
            <a:xfrm>
              <a:off x="6618284" y="535894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63780A2A-32DC-40D1-94DE-C68E7CB52D71}"/>
                </a:ext>
              </a:extLst>
            </p:cNvPr>
            <p:cNvSpPr/>
            <p:nvPr/>
          </p:nvSpPr>
          <p:spPr>
            <a:xfrm>
              <a:off x="7520588"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7B156F0F-4804-4421-BE0F-1A14769F596A}"/>
                </a:ext>
              </a:extLst>
            </p:cNvPr>
            <p:cNvSpPr/>
            <p:nvPr/>
          </p:nvSpPr>
          <p:spPr>
            <a:xfrm>
              <a:off x="8112603"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9A2A3F9D-50FC-420B-A5D7-61DD7E52E258}"/>
                </a:ext>
              </a:extLst>
            </p:cNvPr>
            <p:cNvSpPr/>
            <p:nvPr/>
          </p:nvSpPr>
          <p:spPr>
            <a:xfrm>
              <a:off x="869973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 xmlns:a16="http://schemas.microsoft.com/office/drawing/2014/main" id="{F920E002-3CB1-4A65-84C0-F303C6937F80}"/>
                </a:ext>
              </a:extLst>
            </p:cNvPr>
            <p:cNvSpPr/>
            <p:nvPr/>
          </p:nvSpPr>
          <p:spPr>
            <a:xfrm>
              <a:off x="9291747"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A4D92CAA-32EA-42CA-B839-A22B243358F7}"/>
                </a:ext>
              </a:extLst>
            </p:cNvPr>
            <p:cNvSpPr/>
            <p:nvPr/>
          </p:nvSpPr>
          <p:spPr>
            <a:xfrm>
              <a:off x="988376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DFADD9D1-AFF5-4329-BAD6-B407E8694AA4}"/>
                </a:ext>
              </a:extLst>
            </p:cNvPr>
            <p:cNvSpPr/>
            <p:nvPr/>
          </p:nvSpPr>
          <p:spPr>
            <a:xfrm>
              <a:off x="6933459"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 xmlns:a16="http://schemas.microsoft.com/office/drawing/2014/main" id="{D6F38189-0111-4EE0-9ECC-65EA38333D24}"/>
                </a:ext>
              </a:extLst>
            </p:cNvPr>
            <p:cNvSpPr/>
            <p:nvPr/>
          </p:nvSpPr>
          <p:spPr>
            <a:xfrm>
              <a:off x="6034455" y="3657316"/>
              <a:ext cx="5213090"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541D6EEF-EC9C-464D-9BA4-42C1606FBE86}"/>
                </a:ext>
              </a:extLst>
            </p:cNvPr>
            <p:cNvSpPr/>
            <p:nvPr/>
          </p:nvSpPr>
          <p:spPr>
            <a:xfrm>
              <a:off x="8200526"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 xmlns:a16="http://schemas.microsoft.com/office/drawing/2014/main" id="{8BC7D35E-CE38-435D-B406-1029CA35BD5C}"/>
                </a:ext>
              </a:extLst>
            </p:cNvPr>
            <p:cNvSpPr/>
            <p:nvPr/>
          </p:nvSpPr>
          <p:spPr>
            <a:xfrm>
              <a:off x="8792541"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F6B67090-141B-423E-A44D-71A55661CB6E}"/>
                </a:ext>
              </a:extLst>
            </p:cNvPr>
            <p:cNvSpPr/>
            <p:nvPr/>
          </p:nvSpPr>
          <p:spPr>
            <a:xfrm>
              <a:off x="9379670"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03309340-D654-463B-A156-A8B4792E9619}"/>
                </a:ext>
              </a:extLst>
            </p:cNvPr>
            <p:cNvSpPr/>
            <p:nvPr/>
          </p:nvSpPr>
          <p:spPr>
            <a:xfrm>
              <a:off x="9971685"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 xmlns:a16="http://schemas.microsoft.com/office/drawing/2014/main" id="{F91B9957-8BBA-4E4D-A9EE-28AE2B4AC428}"/>
                </a:ext>
              </a:extLst>
            </p:cNvPr>
            <p:cNvSpPr/>
            <p:nvPr/>
          </p:nvSpPr>
          <p:spPr>
            <a:xfrm>
              <a:off x="10563700"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 xmlns:a16="http://schemas.microsoft.com/office/drawing/2014/main" id="{8D2C4570-A9D9-4205-9550-A1A00A9A7CA1}"/>
                </a:ext>
              </a:extLst>
            </p:cNvPr>
            <p:cNvSpPr/>
            <p:nvPr/>
          </p:nvSpPr>
          <p:spPr>
            <a:xfrm>
              <a:off x="7613397"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 xmlns:a16="http://schemas.microsoft.com/office/drawing/2014/main" id="{7FF22A4C-FB7F-4BE3-A927-6067B4184ADD}"/>
                </a:ext>
              </a:extLst>
            </p:cNvPr>
            <p:cNvSpPr/>
            <p:nvPr/>
          </p:nvSpPr>
          <p:spPr>
            <a:xfrm>
              <a:off x="6429367"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 xmlns:a16="http://schemas.microsoft.com/office/drawing/2014/main" id="{1EA54555-5AF0-43D6-83B2-EA147E5A1BF8}"/>
                </a:ext>
              </a:extLst>
            </p:cNvPr>
            <p:cNvSpPr/>
            <p:nvPr/>
          </p:nvSpPr>
          <p:spPr>
            <a:xfrm>
              <a:off x="7021382" y="378461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 xmlns:a16="http://schemas.microsoft.com/office/drawing/2014/main" id="{CD415346-4AB9-4C9D-8C66-7B3ECDB06451}"/>
                </a:ext>
              </a:extLst>
            </p:cNvPr>
            <p:cNvSpPr/>
            <p:nvPr/>
          </p:nvSpPr>
          <p:spPr>
            <a:xfrm rot="16200000">
              <a:off x="8159201" y="4810932"/>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 xmlns:a16="http://schemas.microsoft.com/office/drawing/2014/main" id="{37B92AFF-8A1C-453B-B250-5509B2F6F0AF}"/>
                </a:ext>
              </a:extLst>
            </p:cNvPr>
            <p:cNvSpPr/>
            <p:nvPr/>
          </p:nvSpPr>
          <p:spPr>
            <a:xfrm rot="16200000">
              <a:off x="8180461" y="3142761"/>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 xmlns:a16="http://schemas.microsoft.com/office/drawing/2014/main" id="{521149CD-C52F-4923-AF94-1A552DE1FD5E}"/>
                    </a:ext>
                  </a:extLst>
                </p:cNvPr>
                <p:cNvSpPr txBox="1"/>
                <p:nvPr/>
              </p:nvSpPr>
              <p:spPr>
                <a:xfrm>
                  <a:off x="5868742" y="5471671"/>
                  <a:ext cx="6047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𝑥</m:t>
                        </m:r>
                      </m:oMath>
                    </m:oMathPara>
                  </a14:m>
                  <a:endParaRPr lang="en-US" sz="3200" dirty="0"/>
                </a:p>
              </p:txBody>
            </p:sp>
          </mc:Choice>
          <mc:Fallback xmlns="">
            <p:sp>
              <p:nvSpPr>
                <p:cNvPr id="30" name="TextBox 29">
                  <a:extLst>
                    <a:ext uri="{FF2B5EF4-FFF2-40B4-BE49-F238E27FC236}">
                      <a16:creationId xmlns:a16="http://schemas.microsoft.com/office/drawing/2014/main" id="{521149CD-C52F-4923-AF94-1A552DE1FD5E}"/>
                    </a:ext>
                  </a:extLst>
                </p:cNvPr>
                <p:cNvSpPr txBox="1">
                  <a:spLocks noRot="1" noChangeAspect="1" noMove="1" noResize="1" noEditPoints="1" noAdjustHandles="1" noChangeArrowheads="1" noChangeShapeType="1" noTextEdit="1"/>
                </p:cNvSpPr>
                <p:nvPr/>
              </p:nvSpPr>
              <p:spPr>
                <a:xfrm>
                  <a:off x="5868742" y="5471671"/>
                  <a:ext cx="604753" cy="492443"/>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 xmlns:a16="http://schemas.microsoft.com/office/drawing/2014/main" id="{CF8B1F32-391F-461C-A4AC-3A70976C9FC7}"/>
                    </a:ext>
                  </a:extLst>
                </p:cNvPr>
                <p:cNvSpPr txBox="1"/>
                <p:nvPr/>
              </p:nvSpPr>
              <p:spPr>
                <a:xfrm>
                  <a:off x="6024958" y="2060706"/>
                  <a:ext cx="32342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charset="0"/>
                              </a:rPr>
                            </m:ctrlPr>
                          </m:accPr>
                          <m:e>
                            <m:r>
                              <a:rPr lang="en-US" sz="3200" i="1">
                                <a:latin typeface="Cambria Math" panose="02040503050406030204" pitchFamily="18" charset="0"/>
                              </a:rPr>
                              <m:t>𝑥</m:t>
                            </m:r>
                          </m:e>
                        </m:acc>
                      </m:oMath>
                    </m:oMathPara>
                  </a14:m>
                  <a:endParaRPr lang="en-US" sz="3200" dirty="0"/>
                </a:p>
              </p:txBody>
            </p:sp>
          </mc:Choice>
          <mc:Fallback xmlns="">
            <p:sp>
              <p:nvSpPr>
                <p:cNvPr id="31" name="TextBox 30">
                  <a:extLst>
                    <a:ext uri="{FF2B5EF4-FFF2-40B4-BE49-F238E27FC236}">
                      <a16:creationId xmlns:a16="http://schemas.microsoft.com/office/drawing/2014/main" id="{CF8B1F32-391F-461C-A4AC-3A70976C9FC7}"/>
                    </a:ext>
                  </a:extLst>
                </p:cNvPr>
                <p:cNvSpPr txBox="1">
                  <a:spLocks noRot="1" noChangeAspect="1" noMove="1" noResize="1" noEditPoints="1" noAdjustHandles="1" noChangeArrowheads="1" noChangeShapeType="1" noTextEdit="1"/>
                </p:cNvSpPr>
                <p:nvPr/>
              </p:nvSpPr>
              <p:spPr>
                <a:xfrm>
                  <a:off x="6024958" y="2060706"/>
                  <a:ext cx="323422" cy="492443"/>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DB59FAF1-3194-437C-9200-7FE044D73465}"/>
                    </a:ext>
                  </a:extLst>
                </p:cNvPr>
                <p:cNvSpPr txBox="1"/>
                <p:nvPr/>
              </p:nvSpPr>
              <p:spPr>
                <a:xfrm>
                  <a:off x="8714972" y="4610724"/>
                  <a:ext cx="45916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oMath>
                    </m:oMathPara>
                  </a14:m>
                  <a:endParaRPr lang="en-US" sz="3600" dirty="0"/>
                </a:p>
              </p:txBody>
            </p:sp>
          </mc:Choice>
          <mc:Fallback xmlns="">
            <p:sp>
              <p:nvSpPr>
                <p:cNvPr id="32" name="TextBox 31">
                  <a:extLst>
                    <a:ext uri="{FF2B5EF4-FFF2-40B4-BE49-F238E27FC236}">
                      <a16:creationId xmlns:a16="http://schemas.microsoft.com/office/drawing/2014/main" id="{DB59FAF1-3194-437C-9200-7FE044D73465}"/>
                    </a:ext>
                  </a:extLst>
                </p:cNvPr>
                <p:cNvSpPr txBox="1">
                  <a:spLocks noRot="1" noChangeAspect="1" noMove="1" noResize="1" noEditPoints="1" noAdjustHandles="1" noChangeArrowheads="1" noChangeShapeType="1" noTextEdit="1"/>
                </p:cNvSpPr>
                <p:nvPr/>
              </p:nvSpPr>
              <p:spPr>
                <a:xfrm>
                  <a:off x="8714972" y="4610724"/>
                  <a:ext cx="459165" cy="553998"/>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 xmlns:a16="http://schemas.microsoft.com/office/drawing/2014/main" id="{A7782EA1-0006-480D-ABE1-B4392A3718DB}"/>
                    </a:ext>
                  </a:extLst>
                </p:cNvPr>
                <p:cNvSpPr txBox="1"/>
                <p:nvPr/>
              </p:nvSpPr>
              <p:spPr>
                <a:xfrm>
                  <a:off x="8714972" y="2911849"/>
                  <a:ext cx="56425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r>
                          <a:rPr lang="en-US" sz="3600" b="0" i="1" smtClean="0">
                            <a:latin typeface="Cambria Math" panose="02040503050406030204" pitchFamily="18" charset="0"/>
                          </a:rPr>
                          <m:t>′</m:t>
                        </m:r>
                      </m:oMath>
                    </m:oMathPara>
                  </a14:m>
                  <a:endParaRPr lang="en-US" sz="3600" dirty="0"/>
                </a:p>
              </p:txBody>
            </p:sp>
          </mc:Choice>
          <mc:Fallback xmlns="">
            <p:sp>
              <p:nvSpPr>
                <p:cNvPr id="33" name="TextBox 32">
                  <a:extLst>
                    <a:ext uri="{FF2B5EF4-FFF2-40B4-BE49-F238E27FC236}">
                      <a16:creationId xmlns:a16="http://schemas.microsoft.com/office/drawing/2014/main" id="{A7782EA1-0006-480D-ABE1-B4392A3718DB}"/>
                    </a:ext>
                  </a:extLst>
                </p:cNvPr>
                <p:cNvSpPr txBox="1">
                  <a:spLocks noRot="1" noChangeAspect="1" noMove="1" noResize="1" noEditPoints="1" noAdjustHandles="1" noChangeArrowheads="1" noChangeShapeType="1" noTextEdit="1"/>
                </p:cNvSpPr>
                <p:nvPr/>
              </p:nvSpPr>
              <p:spPr>
                <a:xfrm>
                  <a:off x="8714972" y="2911849"/>
                  <a:ext cx="564257" cy="553998"/>
                </a:xfrm>
                <a:prstGeom prst="rect">
                  <a:avLst/>
                </a:prstGeom>
                <a:blipFill>
                  <a:blip r:embed="rId6"/>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390807763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387EF6-F56F-4729-8A8E-4B6DA5D6BB49}"/>
              </a:ext>
            </a:extLst>
          </p:cNvPr>
          <p:cNvSpPr>
            <a:spLocks noGrp="1"/>
          </p:cNvSpPr>
          <p:nvPr>
            <p:ph type="title"/>
          </p:nvPr>
        </p:nvSpPr>
        <p:spPr/>
        <p:txBody>
          <a:bodyPr/>
          <a:lstStyle/>
          <a:p>
            <a:r>
              <a:rPr lang="en-US" dirty="0"/>
              <a:t>Contractive autoencoders</a:t>
            </a:r>
            <a:endParaRPr lang="he-IL" dirty="0"/>
          </a:p>
        </p:txBody>
      </p:sp>
      <p:sp>
        <p:nvSpPr>
          <p:cNvPr id="3" name="Content Placeholder 2">
            <a:extLst>
              <a:ext uri="{FF2B5EF4-FFF2-40B4-BE49-F238E27FC236}">
                <a16:creationId xmlns="" xmlns:a16="http://schemas.microsoft.com/office/drawing/2014/main" id="{2643D3F2-94C6-41D2-88BF-47278069C0AC}"/>
              </a:ext>
            </a:extLst>
          </p:cNvPr>
          <p:cNvSpPr>
            <a:spLocks noGrp="1"/>
          </p:cNvSpPr>
          <p:nvPr>
            <p:ph idx="1"/>
          </p:nvPr>
        </p:nvSpPr>
        <p:spPr>
          <a:xfrm>
            <a:off x="177966" y="1968044"/>
            <a:ext cx="6203571" cy="4023360"/>
          </a:xfrm>
        </p:spPr>
        <p:txBody>
          <a:bodyPr>
            <a:noAutofit/>
          </a:bodyPr>
          <a:lstStyle/>
          <a:p>
            <a:r>
              <a:rPr lang="en-US" sz="2800" dirty="0"/>
              <a:t>- Idea: We wish to extract features that </a:t>
            </a:r>
            <a:r>
              <a:rPr lang="en-US" sz="2800" b="1" dirty="0"/>
              <a:t>only </a:t>
            </a:r>
            <a:r>
              <a:rPr lang="en-US" sz="2800" dirty="0"/>
              <a:t>reflect variations observed in the</a:t>
            </a:r>
            <a:r>
              <a:rPr lang="en-US" sz="2800" b="1" dirty="0"/>
              <a:t> </a:t>
            </a:r>
            <a:r>
              <a:rPr lang="en-US" sz="2800" dirty="0"/>
              <a:t>training set. We would like to be invariant to the other variations.</a:t>
            </a:r>
          </a:p>
          <a:p>
            <a:pPr marL="128016" lvl="1" indent="0">
              <a:buNone/>
            </a:pPr>
            <a:endParaRPr lang="en-US" sz="2800" dirty="0"/>
          </a:p>
          <a:p>
            <a:pPr marL="128016" lvl="1" indent="0">
              <a:buNone/>
            </a:pPr>
            <a:r>
              <a:rPr lang="en-US" sz="2800" dirty="0"/>
              <a:t>- Points close to each other in the input space maintain that property in the latent space.</a:t>
            </a:r>
            <a:endParaRPr lang="he-IL" sz="2800" dirty="0"/>
          </a:p>
        </p:txBody>
      </p:sp>
      <p:grpSp>
        <p:nvGrpSpPr>
          <p:cNvPr id="4" name="Group 3">
            <a:extLst>
              <a:ext uri="{FF2B5EF4-FFF2-40B4-BE49-F238E27FC236}">
                <a16:creationId xmlns="" xmlns:a16="http://schemas.microsoft.com/office/drawing/2014/main" id="{8CEDDD1D-426D-4A94-B197-BBA9F1DF1451}"/>
              </a:ext>
            </a:extLst>
          </p:cNvPr>
          <p:cNvGrpSpPr/>
          <p:nvPr/>
        </p:nvGrpSpPr>
        <p:grpSpPr>
          <a:xfrm>
            <a:off x="6592642" y="1631032"/>
            <a:ext cx="5378803" cy="4054057"/>
            <a:chOff x="5868742" y="2024732"/>
            <a:chExt cx="5378803" cy="4054057"/>
          </a:xfrm>
        </p:grpSpPr>
        <p:sp>
          <p:nvSpPr>
            <p:cNvPr id="5" name="Rectangle: Rounded Corners 4">
              <a:extLst>
                <a:ext uri="{FF2B5EF4-FFF2-40B4-BE49-F238E27FC236}">
                  <a16:creationId xmlns="" xmlns:a16="http://schemas.microsoft.com/office/drawing/2014/main" id="{44BA821D-1797-428E-83E5-C11937B3CE50}"/>
                </a:ext>
              </a:extLst>
            </p:cNvPr>
            <p:cNvSpPr/>
            <p:nvPr/>
          </p:nvSpPr>
          <p:spPr>
            <a:xfrm>
              <a:off x="6633538" y="202473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 xmlns:a16="http://schemas.microsoft.com/office/drawing/2014/main" id="{8FFB9A6E-BA21-4286-B67D-997FDCBBAB31}"/>
                </a:ext>
              </a:extLst>
            </p:cNvPr>
            <p:cNvSpPr/>
            <p:nvPr/>
          </p:nvSpPr>
          <p:spPr>
            <a:xfrm>
              <a:off x="7507142"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D31F7521-C7EF-4397-8E17-7C64F762D464}"/>
                </a:ext>
              </a:extLst>
            </p:cNvPr>
            <p:cNvSpPr/>
            <p:nvPr/>
          </p:nvSpPr>
          <p:spPr>
            <a:xfrm>
              <a:off x="8099157"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C3B8EFA2-7DB5-4CAB-B616-71505BFD9F3C}"/>
                </a:ext>
              </a:extLst>
            </p:cNvPr>
            <p:cNvSpPr/>
            <p:nvPr/>
          </p:nvSpPr>
          <p:spPr>
            <a:xfrm>
              <a:off x="868628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ACEACD57-2D0A-475A-98B6-671AD3687B00}"/>
                </a:ext>
              </a:extLst>
            </p:cNvPr>
            <p:cNvSpPr/>
            <p:nvPr/>
          </p:nvSpPr>
          <p:spPr>
            <a:xfrm>
              <a:off x="9278301"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64E948E6-7091-4022-B109-2BC772A95C0C}"/>
                </a:ext>
              </a:extLst>
            </p:cNvPr>
            <p:cNvSpPr/>
            <p:nvPr/>
          </p:nvSpPr>
          <p:spPr>
            <a:xfrm>
              <a:off x="987031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C0373DC5-0B6D-49C0-B573-9C6EADA8BA8C}"/>
                </a:ext>
              </a:extLst>
            </p:cNvPr>
            <p:cNvSpPr/>
            <p:nvPr/>
          </p:nvSpPr>
          <p:spPr>
            <a:xfrm>
              <a:off x="6920013"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 xmlns:a16="http://schemas.microsoft.com/office/drawing/2014/main" id="{0A42A13F-1B5D-460A-B5EC-C8DB1E016017}"/>
                </a:ext>
              </a:extLst>
            </p:cNvPr>
            <p:cNvSpPr/>
            <p:nvPr/>
          </p:nvSpPr>
          <p:spPr>
            <a:xfrm>
              <a:off x="6618284" y="535894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63780A2A-32DC-40D1-94DE-C68E7CB52D71}"/>
                </a:ext>
              </a:extLst>
            </p:cNvPr>
            <p:cNvSpPr/>
            <p:nvPr/>
          </p:nvSpPr>
          <p:spPr>
            <a:xfrm>
              <a:off x="7520588"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7B156F0F-4804-4421-BE0F-1A14769F596A}"/>
                </a:ext>
              </a:extLst>
            </p:cNvPr>
            <p:cNvSpPr/>
            <p:nvPr/>
          </p:nvSpPr>
          <p:spPr>
            <a:xfrm>
              <a:off x="8112603"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9A2A3F9D-50FC-420B-A5D7-61DD7E52E258}"/>
                </a:ext>
              </a:extLst>
            </p:cNvPr>
            <p:cNvSpPr/>
            <p:nvPr/>
          </p:nvSpPr>
          <p:spPr>
            <a:xfrm>
              <a:off x="869973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 xmlns:a16="http://schemas.microsoft.com/office/drawing/2014/main" id="{F920E002-3CB1-4A65-84C0-F303C6937F80}"/>
                </a:ext>
              </a:extLst>
            </p:cNvPr>
            <p:cNvSpPr/>
            <p:nvPr/>
          </p:nvSpPr>
          <p:spPr>
            <a:xfrm>
              <a:off x="9291747"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A4D92CAA-32EA-42CA-B839-A22B243358F7}"/>
                </a:ext>
              </a:extLst>
            </p:cNvPr>
            <p:cNvSpPr/>
            <p:nvPr/>
          </p:nvSpPr>
          <p:spPr>
            <a:xfrm>
              <a:off x="988376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DFADD9D1-AFF5-4329-BAD6-B407E8694AA4}"/>
                </a:ext>
              </a:extLst>
            </p:cNvPr>
            <p:cNvSpPr/>
            <p:nvPr/>
          </p:nvSpPr>
          <p:spPr>
            <a:xfrm>
              <a:off x="6933459"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 xmlns:a16="http://schemas.microsoft.com/office/drawing/2014/main" id="{D6F38189-0111-4EE0-9ECC-65EA38333D24}"/>
                </a:ext>
              </a:extLst>
            </p:cNvPr>
            <p:cNvSpPr/>
            <p:nvPr/>
          </p:nvSpPr>
          <p:spPr>
            <a:xfrm>
              <a:off x="6034455" y="3657316"/>
              <a:ext cx="5213090"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541D6EEF-EC9C-464D-9BA4-42C1606FBE86}"/>
                </a:ext>
              </a:extLst>
            </p:cNvPr>
            <p:cNvSpPr/>
            <p:nvPr/>
          </p:nvSpPr>
          <p:spPr>
            <a:xfrm>
              <a:off x="8200526"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 xmlns:a16="http://schemas.microsoft.com/office/drawing/2014/main" id="{8BC7D35E-CE38-435D-B406-1029CA35BD5C}"/>
                </a:ext>
              </a:extLst>
            </p:cNvPr>
            <p:cNvSpPr/>
            <p:nvPr/>
          </p:nvSpPr>
          <p:spPr>
            <a:xfrm>
              <a:off x="8792541"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F6B67090-141B-423E-A44D-71A55661CB6E}"/>
                </a:ext>
              </a:extLst>
            </p:cNvPr>
            <p:cNvSpPr/>
            <p:nvPr/>
          </p:nvSpPr>
          <p:spPr>
            <a:xfrm>
              <a:off x="9379670"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03309340-D654-463B-A156-A8B4792E9619}"/>
                </a:ext>
              </a:extLst>
            </p:cNvPr>
            <p:cNvSpPr/>
            <p:nvPr/>
          </p:nvSpPr>
          <p:spPr>
            <a:xfrm>
              <a:off x="9971685"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 xmlns:a16="http://schemas.microsoft.com/office/drawing/2014/main" id="{F91B9957-8BBA-4E4D-A9EE-28AE2B4AC428}"/>
                </a:ext>
              </a:extLst>
            </p:cNvPr>
            <p:cNvSpPr/>
            <p:nvPr/>
          </p:nvSpPr>
          <p:spPr>
            <a:xfrm>
              <a:off x="10563700"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 xmlns:a16="http://schemas.microsoft.com/office/drawing/2014/main" id="{8D2C4570-A9D9-4205-9550-A1A00A9A7CA1}"/>
                </a:ext>
              </a:extLst>
            </p:cNvPr>
            <p:cNvSpPr/>
            <p:nvPr/>
          </p:nvSpPr>
          <p:spPr>
            <a:xfrm>
              <a:off x="7613397"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 xmlns:a16="http://schemas.microsoft.com/office/drawing/2014/main" id="{7FF22A4C-FB7F-4BE3-A927-6067B4184ADD}"/>
                </a:ext>
              </a:extLst>
            </p:cNvPr>
            <p:cNvSpPr/>
            <p:nvPr/>
          </p:nvSpPr>
          <p:spPr>
            <a:xfrm>
              <a:off x="6429367"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 xmlns:a16="http://schemas.microsoft.com/office/drawing/2014/main" id="{1EA54555-5AF0-43D6-83B2-EA147E5A1BF8}"/>
                </a:ext>
              </a:extLst>
            </p:cNvPr>
            <p:cNvSpPr/>
            <p:nvPr/>
          </p:nvSpPr>
          <p:spPr>
            <a:xfrm>
              <a:off x="7021382" y="378461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 xmlns:a16="http://schemas.microsoft.com/office/drawing/2014/main" id="{CD415346-4AB9-4C9D-8C66-7B3ECDB06451}"/>
                </a:ext>
              </a:extLst>
            </p:cNvPr>
            <p:cNvSpPr/>
            <p:nvPr/>
          </p:nvSpPr>
          <p:spPr>
            <a:xfrm rot="16200000">
              <a:off x="8159201" y="4810932"/>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 xmlns:a16="http://schemas.microsoft.com/office/drawing/2014/main" id="{37B92AFF-8A1C-453B-B250-5509B2F6F0AF}"/>
                </a:ext>
              </a:extLst>
            </p:cNvPr>
            <p:cNvSpPr/>
            <p:nvPr/>
          </p:nvSpPr>
          <p:spPr>
            <a:xfrm rot="16200000">
              <a:off x="8180461" y="3142761"/>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 xmlns:a16="http://schemas.microsoft.com/office/drawing/2014/main" id="{521149CD-C52F-4923-AF94-1A552DE1FD5E}"/>
                    </a:ext>
                  </a:extLst>
                </p:cNvPr>
                <p:cNvSpPr txBox="1"/>
                <p:nvPr/>
              </p:nvSpPr>
              <p:spPr>
                <a:xfrm>
                  <a:off x="5868742" y="5471671"/>
                  <a:ext cx="6047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𝑥</m:t>
                        </m:r>
                      </m:oMath>
                    </m:oMathPara>
                  </a14:m>
                  <a:endParaRPr lang="en-US" sz="3200" dirty="0"/>
                </a:p>
              </p:txBody>
            </p:sp>
          </mc:Choice>
          <mc:Fallback xmlns="">
            <p:sp>
              <p:nvSpPr>
                <p:cNvPr id="30" name="TextBox 29">
                  <a:extLst>
                    <a:ext uri="{FF2B5EF4-FFF2-40B4-BE49-F238E27FC236}">
                      <a16:creationId xmlns:a16="http://schemas.microsoft.com/office/drawing/2014/main" id="{521149CD-C52F-4923-AF94-1A552DE1FD5E}"/>
                    </a:ext>
                  </a:extLst>
                </p:cNvPr>
                <p:cNvSpPr txBox="1">
                  <a:spLocks noRot="1" noChangeAspect="1" noMove="1" noResize="1" noEditPoints="1" noAdjustHandles="1" noChangeArrowheads="1" noChangeShapeType="1" noTextEdit="1"/>
                </p:cNvSpPr>
                <p:nvPr/>
              </p:nvSpPr>
              <p:spPr>
                <a:xfrm>
                  <a:off x="5868742" y="5471671"/>
                  <a:ext cx="604753" cy="492443"/>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 xmlns:a16="http://schemas.microsoft.com/office/drawing/2014/main" id="{CF8B1F32-391F-461C-A4AC-3A70976C9FC7}"/>
                    </a:ext>
                  </a:extLst>
                </p:cNvPr>
                <p:cNvSpPr txBox="1"/>
                <p:nvPr/>
              </p:nvSpPr>
              <p:spPr>
                <a:xfrm>
                  <a:off x="6024958" y="2060706"/>
                  <a:ext cx="32342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charset="0"/>
                              </a:rPr>
                            </m:ctrlPr>
                          </m:accPr>
                          <m:e>
                            <m:r>
                              <a:rPr lang="en-US" sz="3200" i="1">
                                <a:latin typeface="Cambria Math" panose="02040503050406030204" pitchFamily="18" charset="0"/>
                              </a:rPr>
                              <m:t>𝑥</m:t>
                            </m:r>
                          </m:e>
                        </m:acc>
                      </m:oMath>
                    </m:oMathPara>
                  </a14:m>
                  <a:endParaRPr lang="en-US" sz="3200" dirty="0"/>
                </a:p>
              </p:txBody>
            </p:sp>
          </mc:Choice>
          <mc:Fallback xmlns="">
            <p:sp>
              <p:nvSpPr>
                <p:cNvPr id="31" name="TextBox 30">
                  <a:extLst>
                    <a:ext uri="{FF2B5EF4-FFF2-40B4-BE49-F238E27FC236}">
                      <a16:creationId xmlns:a16="http://schemas.microsoft.com/office/drawing/2014/main" id="{CF8B1F32-391F-461C-A4AC-3A70976C9FC7}"/>
                    </a:ext>
                  </a:extLst>
                </p:cNvPr>
                <p:cNvSpPr txBox="1">
                  <a:spLocks noRot="1" noChangeAspect="1" noMove="1" noResize="1" noEditPoints="1" noAdjustHandles="1" noChangeArrowheads="1" noChangeShapeType="1" noTextEdit="1"/>
                </p:cNvSpPr>
                <p:nvPr/>
              </p:nvSpPr>
              <p:spPr>
                <a:xfrm>
                  <a:off x="6024958" y="2060706"/>
                  <a:ext cx="323422" cy="492443"/>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DB59FAF1-3194-437C-9200-7FE044D73465}"/>
                    </a:ext>
                  </a:extLst>
                </p:cNvPr>
                <p:cNvSpPr txBox="1"/>
                <p:nvPr/>
              </p:nvSpPr>
              <p:spPr>
                <a:xfrm>
                  <a:off x="8714972" y="4610724"/>
                  <a:ext cx="45916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oMath>
                    </m:oMathPara>
                  </a14:m>
                  <a:endParaRPr lang="en-US" sz="3600" dirty="0"/>
                </a:p>
              </p:txBody>
            </p:sp>
          </mc:Choice>
          <mc:Fallback xmlns="">
            <p:sp>
              <p:nvSpPr>
                <p:cNvPr id="32" name="TextBox 31">
                  <a:extLst>
                    <a:ext uri="{FF2B5EF4-FFF2-40B4-BE49-F238E27FC236}">
                      <a16:creationId xmlns:a16="http://schemas.microsoft.com/office/drawing/2014/main" id="{DB59FAF1-3194-437C-9200-7FE044D73465}"/>
                    </a:ext>
                  </a:extLst>
                </p:cNvPr>
                <p:cNvSpPr txBox="1">
                  <a:spLocks noRot="1" noChangeAspect="1" noMove="1" noResize="1" noEditPoints="1" noAdjustHandles="1" noChangeArrowheads="1" noChangeShapeType="1" noTextEdit="1"/>
                </p:cNvSpPr>
                <p:nvPr/>
              </p:nvSpPr>
              <p:spPr>
                <a:xfrm>
                  <a:off x="8714972" y="4610724"/>
                  <a:ext cx="459165" cy="553998"/>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 xmlns:a16="http://schemas.microsoft.com/office/drawing/2014/main" id="{A7782EA1-0006-480D-ABE1-B4392A3718DB}"/>
                    </a:ext>
                  </a:extLst>
                </p:cNvPr>
                <p:cNvSpPr txBox="1"/>
                <p:nvPr/>
              </p:nvSpPr>
              <p:spPr>
                <a:xfrm>
                  <a:off x="8714972" y="2911849"/>
                  <a:ext cx="56425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r>
                          <a:rPr lang="en-US" sz="3600" b="0" i="1" smtClean="0">
                            <a:latin typeface="Cambria Math" panose="02040503050406030204" pitchFamily="18" charset="0"/>
                          </a:rPr>
                          <m:t>′</m:t>
                        </m:r>
                      </m:oMath>
                    </m:oMathPara>
                  </a14:m>
                  <a:endParaRPr lang="en-US" sz="3600" dirty="0"/>
                </a:p>
              </p:txBody>
            </p:sp>
          </mc:Choice>
          <mc:Fallback xmlns="">
            <p:sp>
              <p:nvSpPr>
                <p:cNvPr id="33" name="TextBox 32">
                  <a:extLst>
                    <a:ext uri="{FF2B5EF4-FFF2-40B4-BE49-F238E27FC236}">
                      <a16:creationId xmlns:a16="http://schemas.microsoft.com/office/drawing/2014/main" id="{A7782EA1-0006-480D-ABE1-B4392A3718DB}"/>
                    </a:ext>
                  </a:extLst>
                </p:cNvPr>
                <p:cNvSpPr txBox="1">
                  <a:spLocks noRot="1" noChangeAspect="1" noMove="1" noResize="1" noEditPoints="1" noAdjustHandles="1" noChangeArrowheads="1" noChangeShapeType="1" noTextEdit="1"/>
                </p:cNvSpPr>
                <p:nvPr/>
              </p:nvSpPr>
              <p:spPr>
                <a:xfrm>
                  <a:off x="8714972" y="2911849"/>
                  <a:ext cx="564257" cy="553998"/>
                </a:xfrm>
                <a:prstGeom prst="rect">
                  <a:avLst/>
                </a:prstGeom>
                <a:blipFill>
                  <a:blip r:embed="rId6"/>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59743424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387EF6-F56F-4729-8A8E-4B6DA5D6BB49}"/>
              </a:ext>
            </a:extLst>
          </p:cNvPr>
          <p:cNvSpPr>
            <a:spLocks noGrp="1"/>
          </p:cNvSpPr>
          <p:nvPr>
            <p:ph type="title"/>
          </p:nvPr>
        </p:nvSpPr>
        <p:spPr/>
        <p:txBody>
          <a:bodyPr/>
          <a:lstStyle/>
          <a:p>
            <a:r>
              <a:rPr lang="en-US" dirty="0"/>
              <a:t>Contractive autoencoders</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2643D3F2-94C6-41D2-88BF-47278069C0AC}"/>
                  </a:ext>
                </a:extLst>
              </p:cNvPr>
              <p:cNvSpPr>
                <a:spLocks noGrp="1"/>
              </p:cNvSpPr>
              <p:nvPr>
                <p:ph idx="1"/>
              </p:nvPr>
            </p:nvSpPr>
            <p:spPr>
              <a:xfrm>
                <a:off x="177966" y="1968044"/>
                <a:ext cx="11583399" cy="4023360"/>
              </a:xfrm>
            </p:spPr>
            <p:txBody>
              <a:bodyPr>
                <a:noAutofit/>
              </a:bodyPr>
              <a:lstStyle/>
              <a:p>
                <a:r>
                  <a:rPr lang="en-US" sz="3200" dirty="0"/>
                  <a:t>Definitions and reminders:</a:t>
                </a:r>
              </a:p>
              <a:p>
                <a:r>
                  <a:rPr lang="en-US" sz="3200" dirty="0"/>
                  <a:t>- Frobenius norm (L2):	</a:t>
                </a:r>
                <a14:m>
                  <m:oMath xmlns:m="http://schemas.openxmlformats.org/officeDocument/2006/math">
                    <m:sSub>
                      <m:sSubPr>
                        <m:ctrlPr>
                          <a:rPr lang="en-US" sz="3200" i="1" dirty="0" smtClean="0">
                            <a:latin typeface="Cambria Math" charset="0"/>
                          </a:rPr>
                        </m:ctrlPr>
                      </m:sSubPr>
                      <m:e>
                        <m:d>
                          <m:dPr>
                            <m:begChr m:val="‖"/>
                            <m:endChr m:val="‖"/>
                            <m:ctrlPr>
                              <a:rPr lang="en-US" sz="3200" i="1" dirty="0">
                                <a:latin typeface="Cambria Math" charset="0"/>
                              </a:rPr>
                            </m:ctrlPr>
                          </m:dPr>
                          <m:e>
                            <m:r>
                              <a:rPr lang="en-US" sz="3200" i="1" dirty="0">
                                <a:latin typeface="Cambria Math" panose="02040503050406030204" pitchFamily="18" charset="0"/>
                              </a:rPr>
                              <m:t>𝐴</m:t>
                            </m:r>
                          </m:e>
                        </m:d>
                      </m:e>
                      <m:sub>
                        <m:r>
                          <a:rPr lang="en-US" sz="3200" i="1" dirty="0">
                            <a:latin typeface="Cambria Math" panose="02040503050406030204" pitchFamily="18" charset="0"/>
                          </a:rPr>
                          <m:t>𝐹</m:t>
                        </m:r>
                      </m:sub>
                    </m:sSub>
                    <m:r>
                      <a:rPr lang="en-US" sz="3200" i="0" dirty="0">
                        <a:latin typeface="Cambria Math" panose="02040503050406030204" pitchFamily="18" charset="0"/>
                      </a:rPr>
                      <m:t>=</m:t>
                    </m:r>
                  </m:oMath>
                </a14:m>
                <a:endParaRPr lang="en-US" sz="3200" dirty="0"/>
              </a:p>
              <a:p>
                <a:endParaRPr lang="en-US" sz="3200" dirty="0"/>
              </a:p>
              <a:p>
                <a:endParaRPr lang="en-US" sz="3200" dirty="0"/>
              </a:p>
              <a:p>
                <a:r>
                  <a:rPr lang="en-US" sz="3200" dirty="0"/>
                  <a:t>- Jacobian Matrix:    </a:t>
                </a:r>
                <a14:m>
                  <m:oMath xmlns:m="http://schemas.openxmlformats.org/officeDocument/2006/math">
                    <m:sSub>
                      <m:sSubPr>
                        <m:ctrlPr>
                          <a:rPr lang="en-US" sz="3200" i="1" smtClean="0">
                            <a:latin typeface="Cambria Math" charset="0"/>
                          </a:rPr>
                        </m:ctrlPr>
                      </m:sSubPr>
                      <m:e>
                        <m:r>
                          <a:rPr lang="en-US" sz="3200" i="1" smtClean="0">
                            <a:latin typeface="Cambria Math" panose="02040503050406030204" pitchFamily="18" charset="0"/>
                          </a:rPr>
                          <m:t>𝐽</m:t>
                        </m:r>
                      </m:e>
                      <m:sub>
                        <m:r>
                          <a:rPr lang="en-US" sz="3200" i="1" smtClean="0">
                            <a:latin typeface="Cambria Math" panose="02040503050406030204" pitchFamily="18" charset="0"/>
                          </a:rPr>
                          <m:t>𝑓</m:t>
                        </m:r>
                      </m:sub>
                    </m:sSub>
                    <m:d>
                      <m:dPr>
                        <m:ctrlPr>
                          <a:rPr lang="en-US" sz="3200" i="1" smtClean="0">
                            <a:latin typeface="Cambria Math" charset="0"/>
                          </a:rPr>
                        </m:ctrlPr>
                      </m:dPr>
                      <m:e>
                        <m:r>
                          <a:rPr lang="en-US" sz="3200" i="1" smtClean="0">
                            <a:latin typeface="Cambria Math" panose="02040503050406030204" pitchFamily="18" charset="0"/>
                          </a:rPr>
                          <m:t>𝑥</m:t>
                        </m:r>
                      </m:e>
                    </m:d>
                    <m:r>
                      <a:rPr lang="en-US" sz="3200" b="0" i="1" smtClean="0">
                        <a:latin typeface="Cambria Math" panose="02040503050406030204" pitchFamily="18" charset="0"/>
                      </a:rPr>
                      <m:t> </m:t>
                    </m:r>
                  </m:oMath>
                </a14:m>
                <a:r>
                  <a:rPr lang="en-US" sz="3200" dirty="0"/>
                  <a:t> =	</a:t>
                </a:r>
                <a14:m>
                  <m:oMath xmlns:m="http://schemas.openxmlformats.org/officeDocument/2006/math">
                    <m:f>
                      <m:fPr>
                        <m:ctrlPr>
                          <a:rPr lang="en-US" sz="3200" i="1" dirty="0" smtClean="0">
                            <a:latin typeface="Cambria Math" charset="0"/>
                          </a:rPr>
                        </m:ctrlPr>
                      </m:fPr>
                      <m:num>
                        <m:r>
                          <a:rPr lang="en-US" sz="3200" dirty="0">
                            <a:latin typeface="Cambria Math" panose="02040503050406030204" pitchFamily="18" charset="0"/>
                          </a:rPr>
                          <m:t>𝜕</m:t>
                        </m:r>
                        <m:r>
                          <a:rPr lang="en-US" sz="3200" i="1" dirty="0">
                            <a:latin typeface="Cambria Math" panose="02040503050406030204" pitchFamily="18" charset="0"/>
                          </a:rPr>
                          <m:t>𝑓</m:t>
                        </m:r>
                        <m:r>
                          <a:rPr lang="en-US" sz="3200" b="0" i="1" dirty="0" smtClean="0">
                            <a:latin typeface="Cambria Math" panose="02040503050406030204" pitchFamily="18" charset="0"/>
                          </a:rPr>
                          <m:t>(</m:t>
                        </m:r>
                        <m:r>
                          <a:rPr lang="en-US" sz="3200" b="0" i="1" dirty="0" smtClean="0">
                            <a:latin typeface="Cambria Math" panose="02040503050406030204" pitchFamily="18" charset="0"/>
                          </a:rPr>
                          <m:t>𝑥</m:t>
                        </m:r>
                        <m:r>
                          <a:rPr lang="en-US" sz="3200" b="0" i="1" dirty="0" smtClean="0">
                            <a:latin typeface="Cambria Math" panose="02040503050406030204" pitchFamily="18" charset="0"/>
                          </a:rPr>
                          <m:t>)</m:t>
                        </m:r>
                      </m:num>
                      <m:den>
                        <m:r>
                          <a:rPr lang="en-US" sz="3200" i="0" dirty="0">
                            <a:latin typeface="Cambria Math" panose="02040503050406030204" pitchFamily="18" charset="0"/>
                          </a:rPr>
                          <m:t>𝜕</m:t>
                        </m:r>
                        <m:r>
                          <a:rPr lang="en-US" sz="3200" i="1" dirty="0">
                            <a:latin typeface="Cambria Math" panose="02040503050406030204" pitchFamily="18" charset="0"/>
                          </a:rPr>
                          <m:t>𝑥</m:t>
                        </m:r>
                      </m:den>
                    </m:f>
                  </m:oMath>
                </a14:m>
                <a:r>
                  <a:rPr lang="en-US" sz="3200" dirty="0"/>
                  <a:t>   =	</a:t>
                </a:r>
                <a14:m>
                  <m:oMath xmlns:m="http://schemas.openxmlformats.org/officeDocument/2006/math">
                    <m:d>
                      <m:dPr>
                        <m:begChr m:val="["/>
                        <m:endChr m:val="]"/>
                        <m:ctrlPr>
                          <a:rPr lang="en-US" sz="3200" i="1" smtClean="0">
                            <a:latin typeface="Cambria Math" charset="0"/>
                          </a:rPr>
                        </m:ctrlPr>
                      </m:dPr>
                      <m:e>
                        <m:m>
                          <m:mPr>
                            <m:mcs>
                              <m:mc>
                                <m:mcPr>
                                  <m:count m:val="3"/>
                                  <m:mcJc m:val="center"/>
                                </m:mcPr>
                              </m:mc>
                            </m:mcs>
                            <m:ctrlPr>
                              <a:rPr lang="en-US" sz="3200" i="1" smtClean="0">
                                <a:latin typeface="Cambria Math" charset="0"/>
                              </a:rPr>
                            </m:ctrlPr>
                          </m:mPr>
                          <m:mr>
                            <m:e>
                              <m:f>
                                <m:fPr>
                                  <m:ctrlPr>
                                    <a:rPr lang="en-US" sz="3200" i="1" smtClean="0">
                                      <a:latin typeface="Cambria Math" charset="0"/>
                                    </a:rPr>
                                  </m:ctrlPr>
                                </m:fPr>
                                <m:num>
                                  <m:r>
                                    <a:rPr lang="en-US" sz="3200" i="1" smtClean="0">
                                      <a:latin typeface="Cambria Math" panose="02040503050406030204" pitchFamily="18" charset="0"/>
                                    </a:rPr>
                                    <m:t>𝜕</m:t>
                                  </m:r>
                                  <m:r>
                                    <a:rPr lang="en-US" sz="3200" i="1" smtClean="0">
                                      <a:latin typeface="Cambria Math" panose="02040503050406030204" pitchFamily="18" charset="0"/>
                                    </a:rPr>
                                    <m:t>𝑓</m:t>
                                  </m:r>
                                  <m:sSub>
                                    <m:sSubPr>
                                      <m:ctrlPr>
                                        <a:rPr lang="en-US" sz="3200" i="1" smtClean="0">
                                          <a:latin typeface="Cambria Math" charset="0"/>
                                        </a:rPr>
                                      </m:ctrlPr>
                                    </m:sSubPr>
                                    <m:e>
                                      <m:d>
                                        <m:dPr>
                                          <m:ctrlPr>
                                            <a:rPr lang="en-US" sz="3200" i="1" smtClean="0">
                                              <a:latin typeface="Cambria Math" charset="0"/>
                                            </a:rPr>
                                          </m:ctrlPr>
                                        </m:dPr>
                                        <m:e>
                                          <m:r>
                                            <a:rPr lang="en-US" sz="3200" i="1" smtClean="0">
                                              <a:latin typeface="Cambria Math" panose="02040503050406030204" pitchFamily="18" charset="0"/>
                                            </a:rPr>
                                            <m:t>𝑥</m:t>
                                          </m:r>
                                        </m:e>
                                      </m:d>
                                    </m:e>
                                    <m:sub>
                                      <m:r>
                                        <a:rPr lang="en-US" sz="3200" i="1" smtClean="0">
                                          <a:latin typeface="Cambria Math" panose="02040503050406030204" pitchFamily="18" charset="0"/>
                                        </a:rPr>
                                        <m:t>1</m:t>
                                      </m:r>
                                    </m:sub>
                                  </m:sSub>
                                </m:num>
                                <m:den>
                                  <m:r>
                                    <a:rPr lang="en-US" sz="3200" i="1" smtClean="0">
                                      <a:latin typeface="Cambria Math" panose="02040503050406030204" pitchFamily="18" charset="0"/>
                                    </a:rPr>
                                    <m:t>𝜕</m:t>
                                  </m:r>
                                  <m:sSub>
                                    <m:sSubPr>
                                      <m:ctrlPr>
                                        <a:rPr lang="en-US" sz="3200" i="1" smtClean="0">
                                          <a:latin typeface="Cambria Math" charset="0"/>
                                        </a:rPr>
                                      </m:ctrlPr>
                                    </m:sSubPr>
                                    <m:e>
                                      <m:r>
                                        <a:rPr lang="en-US" sz="3200" i="1" smtClean="0">
                                          <a:latin typeface="Cambria Math" panose="02040503050406030204" pitchFamily="18" charset="0"/>
                                        </a:rPr>
                                        <m:t>𝑥</m:t>
                                      </m:r>
                                    </m:e>
                                    <m:sub>
                                      <m:r>
                                        <a:rPr lang="en-US" sz="3200" i="1" smtClean="0">
                                          <a:latin typeface="Cambria Math" panose="02040503050406030204" pitchFamily="18" charset="0"/>
                                        </a:rPr>
                                        <m:t>1</m:t>
                                      </m:r>
                                    </m:sub>
                                  </m:sSub>
                                </m:den>
                              </m:f>
                            </m:e>
                            <m:e>
                              <m:r>
                                <a:rPr lang="en-US" sz="3200" i="1" smtClean="0">
                                  <a:latin typeface="Cambria Math" panose="02040503050406030204" pitchFamily="18" charset="0"/>
                                </a:rPr>
                                <m:t>⋯</m:t>
                              </m:r>
                            </m:e>
                            <m:e>
                              <m:f>
                                <m:fPr>
                                  <m:ctrlPr>
                                    <a:rPr lang="en-US" sz="3200" i="1" smtClean="0">
                                      <a:latin typeface="Cambria Math" charset="0"/>
                                    </a:rPr>
                                  </m:ctrlPr>
                                </m:fPr>
                                <m:num>
                                  <m:r>
                                    <a:rPr lang="en-US" sz="3200" i="1" smtClean="0">
                                      <a:latin typeface="Cambria Math" panose="02040503050406030204" pitchFamily="18" charset="0"/>
                                    </a:rPr>
                                    <m:t>𝜕</m:t>
                                  </m:r>
                                  <m:r>
                                    <a:rPr lang="en-US" sz="3200" i="1" smtClean="0">
                                      <a:latin typeface="Cambria Math" panose="02040503050406030204" pitchFamily="18" charset="0"/>
                                    </a:rPr>
                                    <m:t>𝑓</m:t>
                                  </m:r>
                                  <m:sSub>
                                    <m:sSubPr>
                                      <m:ctrlPr>
                                        <a:rPr lang="en-US" sz="3200" i="1" smtClean="0">
                                          <a:latin typeface="Cambria Math" charset="0"/>
                                        </a:rPr>
                                      </m:ctrlPr>
                                    </m:sSubPr>
                                    <m:e>
                                      <m:d>
                                        <m:dPr>
                                          <m:ctrlPr>
                                            <a:rPr lang="en-US" sz="3200" i="1" smtClean="0">
                                              <a:latin typeface="Cambria Math" charset="0"/>
                                            </a:rPr>
                                          </m:ctrlPr>
                                        </m:dPr>
                                        <m:e>
                                          <m:r>
                                            <a:rPr lang="en-US" sz="3200" i="1" smtClean="0">
                                              <a:latin typeface="Cambria Math" panose="02040503050406030204" pitchFamily="18" charset="0"/>
                                            </a:rPr>
                                            <m:t>𝑥</m:t>
                                          </m:r>
                                        </m:e>
                                      </m:d>
                                    </m:e>
                                    <m:sub>
                                      <m:r>
                                        <a:rPr lang="en-US" sz="3200" i="1" smtClean="0">
                                          <a:latin typeface="Cambria Math" panose="02040503050406030204" pitchFamily="18" charset="0"/>
                                        </a:rPr>
                                        <m:t>1</m:t>
                                      </m:r>
                                    </m:sub>
                                  </m:sSub>
                                </m:num>
                                <m:den>
                                  <m:r>
                                    <a:rPr lang="en-US" sz="3200" i="1" smtClean="0">
                                      <a:latin typeface="Cambria Math" panose="02040503050406030204" pitchFamily="18" charset="0"/>
                                    </a:rPr>
                                    <m:t>𝜕</m:t>
                                  </m:r>
                                  <m:sSub>
                                    <m:sSubPr>
                                      <m:ctrlPr>
                                        <a:rPr lang="en-US" sz="3200" i="1" smtClean="0">
                                          <a:latin typeface="Cambria Math" charset="0"/>
                                        </a:rPr>
                                      </m:ctrlPr>
                                    </m:sSubPr>
                                    <m:e>
                                      <m:r>
                                        <a:rPr lang="en-US" sz="3200" i="1" smtClean="0">
                                          <a:latin typeface="Cambria Math" panose="02040503050406030204" pitchFamily="18" charset="0"/>
                                        </a:rPr>
                                        <m:t>𝑥</m:t>
                                      </m:r>
                                    </m:e>
                                    <m:sub>
                                      <m:r>
                                        <a:rPr lang="en-US" sz="3200" i="1" smtClean="0">
                                          <a:latin typeface="Cambria Math" panose="02040503050406030204" pitchFamily="18" charset="0"/>
                                        </a:rPr>
                                        <m:t>𝑛</m:t>
                                      </m:r>
                                    </m:sub>
                                  </m:sSub>
                                </m:den>
                              </m:f>
                            </m:e>
                          </m:mr>
                          <m:mr>
                            <m:e>
                              <m:r>
                                <a:rPr lang="en-US" sz="3200" i="1" smtClean="0">
                                  <a:latin typeface="Cambria Math" panose="02040503050406030204" pitchFamily="18" charset="0"/>
                                </a:rPr>
                                <m:t>⋮</m:t>
                              </m:r>
                            </m:e>
                            <m:e>
                              <m:r>
                                <a:rPr lang="en-US" sz="3200" i="1" smtClean="0">
                                  <a:latin typeface="Cambria Math" panose="02040503050406030204" pitchFamily="18" charset="0"/>
                                </a:rPr>
                                <m:t>⋱</m:t>
                              </m:r>
                            </m:e>
                            <m:e>
                              <m:r>
                                <a:rPr lang="en-US" sz="3200" i="1" smtClean="0">
                                  <a:latin typeface="Cambria Math" panose="02040503050406030204" pitchFamily="18" charset="0"/>
                                </a:rPr>
                                <m:t>⋮</m:t>
                              </m:r>
                            </m:e>
                          </m:mr>
                          <m:mr>
                            <m:e>
                              <m:f>
                                <m:fPr>
                                  <m:ctrlPr>
                                    <a:rPr lang="en-US" sz="3200" i="1" smtClean="0">
                                      <a:latin typeface="Cambria Math" charset="0"/>
                                    </a:rPr>
                                  </m:ctrlPr>
                                </m:fPr>
                                <m:num>
                                  <m:r>
                                    <a:rPr lang="en-US" sz="3200" i="1" smtClean="0">
                                      <a:latin typeface="Cambria Math" panose="02040503050406030204" pitchFamily="18" charset="0"/>
                                    </a:rPr>
                                    <m:t>𝜕</m:t>
                                  </m:r>
                                  <m:r>
                                    <a:rPr lang="en-US" sz="3200" i="1" smtClean="0">
                                      <a:latin typeface="Cambria Math" panose="02040503050406030204" pitchFamily="18" charset="0"/>
                                    </a:rPr>
                                    <m:t>𝑓</m:t>
                                  </m:r>
                                  <m:sSub>
                                    <m:sSubPr>
                                      <m:ctrlPr>
                                        <a:rPr lang="en-US" sz="3200" i="1" smtClean="0">
                                          <a:latin typeface="Cambria Math" charset="0"/>
                                        </a:rPr>
                                      </m:ctrlPr>
                                    </m:sSubPr>
                                    <m:e>
                                      <m:d>
                                        <m:dPr>
                                          <m:ctrlPr>
                                            <a:rPr lang="en-US" sz="3200" i="1" smtClean="0">
                                              <a:latin typeface="Cambria Math" charset="0"/>
                                            </a:rPr>
                                          </m:ctrlPr>
                                        </m:dPr>
                                        <m:e>
                                          <m:r>
                                            <a:rPr lang="en-US" sz="3200" i="1" smtClean="0">
                                              <a:latin typeface="Cambria Math" panose="02040503050406030204" pitchFamily="18" charset="0"/>
                                            </a:rPr>
                                            <m:t>𝑥</m:t>
                                          </m:r>
                                        </m:e>
                                      </m:d>
                                    </m:e>
                                    <m:sub>
                                      <m:r>
                                        <a:rPr lang="en-US" sz="3200" i="1" smtClean="0">
                                          <a:latin typeface="Cambria Math" panose="02040503050406030204" pitchFamily="18" charset="0"/>
                                        </a:rPr>
                                        <m:t>𝑚</m:t>
                                      </m:r>
                                    </m:sub>
                                  </m:sSub>
                                </m:num>
                                <m:den>
                                  <m:r>
                                    <a:rPr lang="en-US" sz="3200" i="1" smtClean="0">
                                      <a:latin typeface="Cambria Math" panose="02040503050406030204" pitchFamily="18" charset="0"/>
                                    </a:rPr>
                                    <m:t>𝜕</m:t>
                                  </m:r>
                                  <m:sSub>
                                    <m:sSubPr>
                                      <m:ctrlPr>
                                        <a:rPr lang="en-US" sz="3200" i="1" smtClean="0">
                                          <a:latin typeface="Cambria Math" charset="0"/>
                                        </a:rPr>
                                      </m:ctrlPr>
                                    </m:sSubPr>
                                    <m:e>
                                      <m:r>
                                        <a:rPr lang="en-US" sz="3200" i="1" smtClean="0">
                                          <a:latin typeface="Cambria Math" panose="02040503050406030204" pitchFamily="18" charset="0"/>
                                        </a:rPr>
                                        <m:t>𝑥</m:t>
                                      </m:r>
                                    </m:e>
                                    <m:sub>
                                      <m:r>
                                        <a:rPr lang="en-US" sz="3200" i="1" smtClean="0">
                                          <a:latin typeface="Cambria Math" panose="02040503050406030204" pitchFamily="18" charset="0"/>
                                        </a:rPr>
                                        <m:t>1</m:t>
                                      </m:r>
                                    </m:sub>
                                  </m:sSub>
                                </m:den>
                              </m:f>
                            </m:e>
                            <m:e>
                              <m:r>
                                <a:rPr lang="en-US" sz="3200" i="1" smtClean="0">
                                  <a:latin typeface="Cambria Math" panose="02040503050406030204" pitchFamily="18" charset="0"/>
                                </a:rPr>
                                <m:t>⋯</m:t>
                              </m:r>
                            </m:e>
                            <m:e>
                              <m:f>
                                <m:fPr>
                                  <m:ctrlPr>
                                    <a:rPr lang="en-US" sz="3200" i="1" smtClean="0">
                                      <a:latin typeface="Cambria Math" charset="0"/>
                                    </a:rPr>
                                  </m:ctrlPr>
                                </m:fPr>
                                <m:num>
                                  <m:r>
                                    <a:rPr lang="en-US" sz="3200" i="1" smtClean="0">
                                      <a:latin typeface="Cambria Math" panose="02040503050406030204" pitchFamily="18" charset="0"/>
                                    </a:rPr>
                                    <m:t>𝜕</m:t>
                                  </m:r>
                                  <m:r>
                                    <a:rPr lang="en-US" sz="3200" i="1" smtClean="0">
                                      <a:latin typeface="Cambria Math" panose="02040503050406030204" pitchFamily="18" charset="0"/>
                                    </a:rPr>
                                    <m:t>𝑓</m:t>
                                  </m:r>
                                  <m:d>
                                    <m:dPr>
                                      <m:ctrlPr>
                                        <a:rPr lang="en-US" sz="3200" i="1" smtClean="0">
                                          <a:latin typeface="Cambria Math" charset="0"/>
                                        </a:rPr>
                                      </m:ctrlPr>
                                    </m:dPr>
                                    <m:e>
                                      <m:r>
                                        <a:rPr lang="en-US" sz="3200" i="1" smtClean="0">
                                          <a:latin typeface="Cambria Math" panose="02040503050406030204" pitchFamily="18" charset="0"/>
                                        </a:rPr>
                                        <m:t>𝑥</m:t>
                                      </m:r>
                                    </m:e>
                                  </m:d>
                                  <m:r>
                                    <a:rPr lang="en-US" sz="3200" i="1" smtClean="0">
                                      <a:latin typeface="Cambria Math" panose="02040503050406030204" pitchFamily="18" charset="0"/>
                                    </a:rPr>
                                    <m:t>𝑚</m:t>
                                  </m:r>
                                </m:num>
                                <m:den>
                                  <m:r>
                                    <a:rPr lang="en-US" sz="3200" i="1" smtClean="0">
                                      <a:latin typeface="Cambria Math" panose="02040503050406030204" pitchFamily="18" charset="0"/>
                                    </a:rPr>
                                    <m:t>𝜕</m:t>
                                  </m:r>
                                  <m:sSub>
                                    <m:sSubPr>
                                      <m:ctrlPr>
                                        <a:rPr lang="en-US" sz="3200" i="1" smtClean="0">
                                          <a:latin typeface="Cambria Math" charset="0"/>
                                        </a:rPr>
                                      </m:ctrlPr>
                                    </m:sSubPr>
                                    <m:e>
                                      <m:r>
                                        <a:rPr lang="en-US" sz="3200" i="1" smtClean="0">
                                          <a:latin typeface="Cambria Math" panose="02040503050406030204" pitchFamily="18" charset="0"/>
                                        </a:rPr>
                                        <m:t>𝑥</m:t>
                                      </m:r>
                                    </m:e>
                                    <m:sub>
                                      <m:r>
                                        <a:rPr lang="en-US" sz="3200" i="1" smtClean="0">
                                          <a:latin typeface="Cambria Math" panose="02040503050406030204" pitchFamily="18" charset="0"/>
                                        </a:rPr>
                                        <m:t>𝑛</m:t>
                                      </m:r>
                                    </m:sub>
                                  </m:sSub>
                                </m:den>
                              </m:f>
                            </m:e>
                          </m:mr>
                        </m:m>
                      </m:e>
                    </m:d>
                  </m:oMath>
                </a14:m>
                <a:endParaRPr lang="en-US" sz="3200" dirty="0"/>
              </a:p>
            </p:txBody>
          </p:sp>
        </mc:Choice>
        <mc:Fallback xmlns="">
          <p:sp>
            <p:nvSpPr>
              <p:cNvPr id="3" name="Content Placeholder 2">
                <a:extLst>
                  <a:ext uri="{FF2B5EF4-FFF2-40B4-BE49-F238E27FC236}">
                    <a16:creationId xmlns:a16="http://schemas.microsoft.com/office/drawing/2014/main" id="{2643D3F2-94C6-41D2-88BF-47278069C0AC}"/>
                  </a:ext>
                </a:extLst>
              </p:cNvPr>
              <p:cNvSpPr>
                <a:spLocks noGrp="1" noRot="1" noChangeAspect="1" noMove="1" noResize="1" noEditPoints="1" noAdjustHandles="1" noChangeArrowheads="1" noChangeShapeType="1" noTextEdit="1"/>
              </p:cNvSpPr>
              <p:nvPr>
                <p:ph idx="1"/>
              </p:nvPr>
            </p:nvSpPr>
            <p:spPr>
              <a:xfrm>
                <a:off x="177966" y="1968044"/>
                <a:ext cx="11583399" cy="4023360"/>
              </a:xfrm>
              <a:blipFill>
                <a:blip r:embed="rId2"/>
                <a:stretch>
                  <a:fillRect l="-789" t="-3030" b="-9394"/>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9BF9E82F-DD3E-4681-977D-133A16DCAF91}"/>
                  </a:ext>
                </a:extLst>
              </p:cNvPr>
              <p:cNvSpPr txBox="1"/>
              <p:nvPr/>
            </p:nvSpPr>
            <p:spPr>
              <a:xfrm>
                <a:off x="3767555" y="2227461"/>
                <a:ext cx="6265678" cy="1503104"/>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ad>
                        <m:radPr>
                          <m:degHide m:val="on"/>
                          <m:ctrlPr>
                            <a:rPr lang="he-IL" sz="4800" i="1" smtClean="0">
                              <a:latin typeface="Cambria Math" charset="0"/>
                            </a:rPr>
                          </m:ctrlPr>
                        </m:radPr>
                        <m:deg/>
                        <m:e>
                          <m:sSub>
                            <m:sSubPr>
                              <m:ctrlPr>
                                <a:rPr lang="he-IL" sz="4800" i="1">
                                  <a:latin typeface="Cambria Math" charset="0"/>
                                </a:rPr>
                              </m:ctrlPr>
                            </m:sSubPr>
                            <m:e>
                              <m:r>
                                <a:rPr lang="he-IL" sz="4800" i="1">
                                  <a:latin typeface="Cambria Math" panose="02040503050406030204" pitchFamily="18" charset="0"/>
                                </a:rPr>
                                <m:t>𝛴</m:t>
                              </m:r>
                            </m:e>
                            <m:sub>
                              <m:r>
                                <a:rPr lang="he-IL" sz="4800" i="1">
                                  <a:latin typeface="Cambria Math" panose="02040503050406030204" pitchFamily="18" charset="0"/>
                                </a:rPr>
                                <m:t>𝑖</m:t>
                              </m:r>
                              <m:r>
                                <a:rPr lang="he-IL" sz="4800" i="0">
                                  <a:latin typeface="Cambria Math" panose="02040503050406030204" pitchFamily="18" charset="0"/>
                                </a:rPr>
                                <m:t>,</m:t>
                              </m:r>
                              <m:r>
                                <a:rPr lang="he-IL" sz="4800" i="1">
                                  <a:latin typeface="Cambria Math" panose="02040503050406030204" pitchFamily="18" charset="0"/>
                                </a:rPr>
                                <m:t>𝑗</m:t>
                              </m:r>
                            </m:sub>
                          </m:sSub>
                          <m:sSup>
                            <m:sSupPr>
                              <m:ctrlPr>
                                <a:rPr lang="he-IL" sz="4800" i="1">
                                  <a:latin typeface="Cambria Math" charset="0"/>
                                </a:rPr>
                              </m:ctrlPr>
                            </m:sSupPr>
                            <m:e>
                              <m:d>
                                <m:dPr>
                                  <m:begChr m:val="|"/>
                                  <m:endChr m:val="|"/>
                                  <m:ctrlPr>
                                    <a:rPr lang="he-IL" sz="4800" i="1">
                                      <a:latin typeface="Cambria Math" charset="0"/>
                                    </a:rPr>
                                  </m:ctrlPr>
                                </m:dPr>
                                <m:e>
                                  <m:sSub>
                                    <m:sSubPr>
                                      <m:ctrlPr>
                                        <a:rPr lang="he-IL" sz="4800" i="1">
                                          <a:latin typeface="Cambria Math" charset="0"/>
                                        </a:rPr>
                                      </m:ctrlPr>
                                    </m:sSubPr>
                                    <m:e>
                                      <m:r>
                                        <a:rPr lang="he-IL" sz="4800" i="1">
                                          <a:latin typeface="Cambria Math" panose="02040503050406030204" pitchFamily="18" charset="0"/>
                                        </a:rPr>
                                        <m:t>𝑎</m:t>
                                      </m:r>
                                    </m:e>
                                    <m:sub>
                                      <m:r>
                                        <a:rPr lang="he-IL" sz="4800" i="1">
                                          <a:latin typeface="Cambria Math" panose="02040503050406030204" pitchFamily="18" charset="0"/>
                                        </a:rPr>
                                        <m:t>𝑖𝑗</m:t>
                                      </m:r>
                                    </m:sub>
                                  </m:sSub>
                                </m:e>
                              </m:d>
                            </m:e>
                            <m:sup>
                              <m:r>
                                <a:rPr lang="he-IL" sz="4800" i="0">
                                  <a:latin typeface="Cambria Math" panose="02040503050406030204" pitchFamily="18" charset="0"/>
                                </a:rPr>
                                <m:t>2</m:t>
                              </m:r>
                            </m:sup>
                          </m:sSup>
                        </m:e>
                      </m:rad>
                    </m:oMath>
                  </m:oMathPara>
                </a14:m>
                <a:endParaRPr lang="he-IL" sz="4800" dirty="0"/>
              </a:p>
            </p:txBody>
          </p:sp>
        </mc:Choice>
        <mc:Fallback xmlns="">
          <p:sp>
            <p:nvSpPr>
              <p:cNvPr id="4" name="TextBox 3">
                <a:extLst>
                  <a:ext uri="{FF2B5EF4-FFF2-40B4-BE49-F238E27FC236}">
                    <a16:creationId xmlns:a16="http://schemas.microsoft.com/office/drawing/2014/main" id="{9BF9E82F-DD3E-4681-977D-133A16DCAF91}"/>
                  </a:ext>
                </a:extLst>
              </p:cNvPr>
              <p:cNvSpPr txBox="1">
                <a:spLocks noRot="1" noChangeAspect="1" noMove="1" noResize="1" noEditPoints="1" noAdjustHandles="1" noChangeArrowheads="1" noChangeShapeType="1" noTextEdit="1"/>
              </p:cNvSpPr>
              <p:nvPr/>
            </p:nvSpPr>
            <p:spPr>
              <a:xfrm>
                <a:off x="3767555" y="2227461"/>
                <a:ext cx="6265678" cy="1503104"/>
              </a:xfrm>
              <a:prstGeom prst="rect">
                <a:avLst/>
              </a:prstGeom>
              <a:blipFill>
                <a:blip r:embed="rId3"/>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11933902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387EF6-F56F-4729-8A8E-4B6DA5D6BB49}"/>
              </a:ext>
            </a:extLst>
          </p:cNvPr>
          <p:cNvSpPr>
            <a:spLocks noGrp="1"/>
          </p:cNvSpPr>
          <p:nvPr>
            <p:ph type="title"/>
          </p:nvPr>
        </p:nvSpPr>
        <p:spPr/>
        <p:txBody>
          <a:bodyPr/>
          <a:lstStyle/>
          <a:p>
            <a:r>
              <a:rPr lang="en-US" dirty="0"/>
              <a:t>Contractive autoencoders</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2643D3F2-94C6-41D2-88BF-47278069C0AC}"/>
                  </a:ext>
                </a:extLst>
              </p:cNvPr>
              <p:cNvSpPr>
                <a:spLocks noGrp="1"/>
              </p:cNvSpPr>
              <p:nvPr>
                <p:ph idx="1"/>
              </p:nvPr>
            </p:nvSpPr>
            <p:spPr>
              <a:xfrm>
                <a:off x="216131" y="1968044"/>
                <a:ext cx="11975869" cy="4773578"/>
              </a:xfrm>
            </p:spPr>
            <p:txBody>
              <a:bodyPr>
                <a:noAutofit/>
              </a:bodyPr>
              <a:lstStyle/>
              <a:p>
                <a:r>
                  <a:rPr lang="en-US" sz="3200" dirty="0"/>
                  <a:t>Our new loss function would be:</a:t>
                </a:r>
              </a:p>
              <a:p>
                <a:r>
                  <a:rPr lang="en-US" sz="3200" dirty="0"/>
                  <a:t>                                </a:t>
                </a:r>
                <a14:m>
                  <m:oMath xmlns:m="http://schemas.openxmlformats.org/officeDocument/2006/math">
                    <m:sSup>
                      <m:sSupPr>
                        <m:ctrlPr>
                          <a:rPr lang="en-US" sz="3200" i="1" dirty="0">
                            <a:latin typeface="Cambria Math" charset="0"/>
                          </a:rPr>
                        </m:ctrlPr>
                      </m:sSupPr>
                      <m:e>
                        <m:r>
                          <a:rPr lang="en-US" sz="3200" dirty="0">
                            <a:latin typeface="Cambria Math" panose="02040503050406030204" pitchFamily="18" charset="0"/>
                          </a:rPr>
                          <m:t>𝐿</m:t>
                        </m:r>
                      </m:e>
                      <m:sup>
                        <m:r>
                          <a:rPr lang="en-US" sz="3200" dirty="0">
                            <a:latin typeface="Cambria Math" panose="02040503050406030204" pitchFamily="18" charset="0"/>
                          </a:rPr>
                          <m:t>∗</m:t>
                        </m:r>
                      </m:sup>
                    </m:sSup>
                    <m:d>
                      <m:dPr>
                        <m:ctrlPr>
                          <a:rPr lang="en-US" sz="3200" i="1" dirty="0">
                            <a:latin typeface="Cambria Math" charset="0"/>
                          </a:rPr>
                        </m:ctrlPr>
                      </m:dPr>
                      <m:e>
                        <m:r>
                          <a:rPr lang="en-US" sz="3200" dirty="0">
                            <a:latin typeface="Cambria Math" panose="02040503050406030204" pitchFamily="18" charset="0"/>
                          </a:rPr>
                          <m:t>𝑥</m:t>
                        </m:r>
                      </m:e>
                    </m:d>
                    <m:r>
                      <a:rPr lang="en-US" sz="3200" dirty="0">
                        <a:latin typeface="Cambria Math" panose="02040503050406030204" pitchFamily="18" charset="0"/>
                      </a:rPr>
                      <m:t>=</m:t>
                    </m:r>
                    <m:r>
                      <a:rPr lang="en-US" sz="3200" dirty="0">
                        <a:latin typeface="Cambria Math" panose="02040503050406030204" pitchFamily="18" charset="0"/>
                      </a:rPr>
                      <m:t>𝐿</m:t>
                    </m:r>
                    <m:d>
                      <m:dPr>
                        <m:ctrlPr>
                          <a:rPr lang="en-US" sz="3200" i="1" dirty="0">
                            <a:latin typeface="Cambria Math" charset="0"/>
                          </a:rPr>
                        </m:ctrlPr>
                      </m:dPr>
                      <m:e>
                        <m:r>
                          <a:rPr lang="en-US" sz="3200" dirty="0">
                            <a:latin typeface="Cambria Math" panose="02040503050406030204" pitchFamily="18" charset="0"/>
                          </a:rPr>
                          <m:t>𝑥</m:t>
                        </m:r>
                      </m:e>
                    </m:d>
                    <m:r>
                      <a:rPr lang="en-US" sz="3200" dirty="0">
                        <a:latin typeface="Cambria Math" panose="02040503050406030204" pitchFamily="18" charset="0"/>
                      </a:rPr>
                      <m:t>+</m:t>
                    </m:r>
                    <m:r>
                      <a:rPr lang="en-US" sz="3200" dirty="0">
                        <a:latin typeface="Cambria Math" panose="02040503050406030204" pitchFamily="18" charset="0"/>
                      </a:rPr>
                      <m:t>𝜆𝛺</m:t>
                    </m:r>
                    <m:d>
                      <m:dPr>
                        <m:ctrlPr>
                          <a:rPr lang="en-US" sz="3200" i="1" dirty="0">
                            <a:latin typeface="Cambria Math" charset="0"/>
                          </a:rPr>
                        </m:ctrlPr>
                      </m:dPr>
                      <m:e>
                        <m:r>
                          <a:rPr lang="en-US" sz="3200" dirty="0">
                            <a:latin typeface="Cambria Math" panose="02040503050406030204" pitchFamily="18" charset="0"/>
                          </a:rPr>
                          <m:t>𝑥</m:t>
                        </m:r>
                      </m:e>
                    </m:d>
                  </m:oMath>
                </a14:m>
                <a:endParaRPr lang="en-US" sz="3200" dirty="0"/>
              </a:p>
              <a:p>
                <a:endParaRPr lang="en-US" sz="3200" dirty="0"/>
              </a:p>
              <a:p>
                <a:r>
                  <a:rPr lang="en-US" sz="3200" dirty="0"/>
                  <a:t>where  </a:t>
                </a:r>
                <a14:m>
                  <m:oMath xmlns:m="http://schemas.openxmlformats.org/officeDocument/2006/math">
                    <m:r>
                      <a:rPr lang="en-US" sz="3200" dirty="0">
                        <a:latin typeface="Cambria Math" panose="02040503050406030204" pitchFamily="18" charset="0"/>
                      </a:rPr>
                      <m:t>𝛺</m:t>
                    </m:r>
                    <m:d>
                      <m:dPr>
                        <m:ctrlPr>
                          <a:rPr lang="en-US" sz="3200" i="1" dirty="0">
                            <a:latin typeface="Cambria Math" charset="0"/>
                          </a:rPr>
                        </m:ctrlPr>
                      </m:dPr>
                      <m:e>
                        <m:r>
                          <a:rPr lang="en-US" sz="3200" dirty="0">
                            <a:latin typeface="Cambria Math" panose="02040503050406030204" pitchFamily="18" charset="0"/>
                          </a:rPr>
                          <m:t>𝑥</m:t>
                        </m:r>
                      </m:e>
                    </m:d>
                    <m:r>
                      <a:rPr lang="en-US" sz="3200" dirty="0">
                        <a:latin typeface="Cambria Math" panose="02040503050406030204" pitchFamily="18" charset="0"/>
                      </a:rPr>
                      <m:t>=</m:t>
                    </m:r>
                    <m:sSubSup>
                      <m:sSubSupPr>
                        <m:ctrlPr>
                          <a:rPr lang="en-US" sz="3200" i="1" dirty="0">
                            <a:latin typeface="Cambria Math" charset="0"/>
                          </a:rPr>
                        </m:ctrlPr>
                      </m:sSubSupPr>
                      <m:e>
                        <m:d>
                          <m:dPr>
                            <m:begChr m:val="‖"/>
                            <m:endChr m:val="‖"/>
                            <m:ctrlPr>
                              <a:rPr lang="en-US" sz="3200" i="1" dirty="0">
                                <a:latin typeface="Cambria Math" charset="0"/>
                              </a:rPr>
                            </m:ctrlPr>
                          </m:dPr>
                          <m:e>
                            <m:sSub>
                              <m:sSubPr>
                                <m:ctrlPr>
                                  <a:rPr lang="en-US" sz="3200" i="1" dirty="0">
                                    <a:latin typeface="Cambria Math" charset="0"/>
                                  </a:rPr>
                                </m:ctrlPr>
                              </m:sSubPr>
                              <m:e>
                                <m:r>
                                  <a:rPr lang="en-US" sz="3200" dirty="0">
                                    <a:latin typeface="Cambria Math" panose="02040503050406030204" pitchFamily="18" charset="0"/>
                                  </a:rPr>
                                  <m:t>𝐽</m:t>
                                </m:r>
                              </m:e>
                              <m:sub>
                                <m:r>
                                  <a:rPr lang="en-US" sz="3200" dirty="0">
                                    <a:latin typeface="Cambria Math" panose="02040503050406030204" pitchFamily="18" charset="0"/>
                                  </a:rPr>
                                  <m:t>𝑓</m:t>
                                </m:r>
                              </m:sub>
                            </m:sSub>
                            <m:d>
                              <m:dPr>
                                <m:ctrlPr>
                                  <a:rPr lang="en-US" sz="3200" i="1" dirty="0">
                                    <a:latin typeface="Cambria Math" charset="0"/>
                                  </a:rPr>
                                </m:ctrlPr>
                              </m:dPr>
                              <m:e>
                                <m:r>
                                  <a:rPr lang="en-US" sz="3200" dirty="0">
                                    <a:latin typeface="Cambria Math" panose="02040503050406030204" pitchFamily="18" charset="0"/>
                                  </a:rPr>
                                  <m:t>𝑥</m:t>
                                </m:r>
                              </m:e>
                            </m:d>
                          </m:e>
                        </m:d>
                      </m:e>
                      <m:sub>
                        <m:r>
                          <a:rPr lang="en-US" sz="3200" dirty="0">
                            <a:latin typeface="Cambria Math" panose="02040503050406030204" pitchFamily="18" charset="0"/>
                          </a:rPr>
                          <m:t>𝐹</m:t>
                        </m:r>
                      </m:sub>
                      <m:sup>
                        <m:r>
                          <a:rPr lang="en-US" sz="3200" dirty="0">
                            <a:latin typeface="Cambria Math" panose="02040503050406030204" pitchFamily="18" charset="0"/>
                          </a:rPr>
                          <m:t>2</m:t>
                        </m:r>
                      </m:sup>
                    </m:sSubSup>
                  </m:oMath>
                </a14:m>
                <a:r>
                  <a:rPr lang="en-US" sz="3200" dirty="0"/>
                  <a:t>  or simply: </a:t>
                </a:r>
                <a14:m>
                  <m:oMath xmlns:m="http://schemas.openxmlformats.org/officeDocument/2006/math">
                    <m:nary>
                      <m:naryPr>
                        <m:chr m:val="∑"/>
                        <m:limLoc m:val="undOvr"/>
                        <m:grow m:val="on"/>
                        <m:supHide m:val="on"/>
                        <m:ctrlPr>
                          <a:rPr lang="en-US" sz="3200" i="1" dirty="0">
                            <a:latin typeface="Cambria Math" charset="0"/>
                          </a:rPr>
                        </m:ctrlPr>
                      </m:naryPr>
                      <m:sub>
                        <m:r>
                          <a:rPr lang="en-US" sz="3200" dirty="0">
                            <a:latin typeface="Cambria Math" panose="02040503050406030204" pitchFamily="18" charset="0"/>
                          </a:rPr>
                          <m:t>𝑖</m:t>
                        </m:r>
                        <m:r>
                          <a:rPr lang="en-US" sz="3200" dirty="0">
                            <a:latin typeface="Cambria Math" panose="02040503050406030204" pitchFamily="18" charset="0"/>
                          </a:rPr>
                          <m:t>,</m:t>
                        </m:r>
                        <m:r>
                          <a:rPr lang="en-US" sz="3200" dirty="0">
                            <a:latin typeface="Cambria Math" panose="02040503050406030204" pitchFamily="18" charset="0"/>
                          </a:rPr>
                          <m:t>𝑗</m:t>
                        </m:r>
                      </m:sub>
                      <m:sup/>
                      <m:e>
                        <m:sSup>
                          <m:sSupPr>
                            <m:ctrlPr>
                              <a:rPr lang="en-US" sz="3200" i="1" dirty="0">
                                <a:latin typeface="Cambria Math" charset="0"/>
                              </a:rPr>
                            </m:ctrlPr>
                          </m:sSupPr>
                          <m:e>
                            <m:d>
                              <m:dPr>
                                <m:ctrlPr>
                                  <a:rPr lang="en-US" sz="3200" i="1" dirty="0">
                                    <a:latin typeface="Cambria Math" charset="0"/>
                                  </a:rPr>
                                </m:ctrlPr>
                              </m:dPr>
                              <m:e>
                                <m:f>
                                  <m:fPr>
                                    <m:ctrlPr>
                                      <a:rPr lang="en-US" sz="3200" i="1" dirty="0">
                                        <a:latin typeface="Cambria Math" charset="0"/>
                                      </a:rPr>
                                    </m:ctrlPr>
                                  </m:fPr>
                                  <m:num>
                                    <m:r>
                                      <a:rPr lang="en-US" sz="3200" dirty="0">
                                        <a:latin typeface="Cambria Math" panose="02040503050406030204" pitchFamily="18" charset="0"/>
                                      </a:rPr>
                                      <m:t>𝜕</m:t>
                                    </m:r>
                                    <m:r>
                                      <a:rPr lang="en-US" sz="3200" dirty="0">
                                        <a:latin typeface="Cambria Math" panose="02040503050406030204" pitchFamily="18" charset="0"/>
                                      </a:rPr>
                                      <m:t>𝑓</m:t>
                                    </m:r>
                                    <m:sSub>
                                      <m:sSubPr>
                                        <m:ctrlPr>
                                          <a:rPr lang="en-US" sz="3200" i="1" dirty="0">
                                            <a:latin typeface="Cambria Math" charset="0"/>
                                          </a:rPr>
                                        </m:ctrlPr>
                                      </m:sSubPr>
                                      <m:e>
                                        <m:d>
                                          <m:dPr>
                                            <m:ctrlPr>
                                              <a:rPr lang="en-US" sz="3200" i="1" dirty="0">
                                                <a:latin typeface="Cambria Math" charset="0"/>
                                              </a:rPr>
                                            </m:ctrlPr>
                                          </m:dPr>
                                          <m:e>
                                            <m:r>
                                              <a:rPr lang="en-US" sz="3200" dirty="0">
                                                <a:latin typeface="Cambria Math" panose="02040503050406030204" pitchFamily="18" charset="0"/>
                                              </a:rPr>
                                              <m:t>𝑥</m:t>
                                            </m:r>
                                          </m:e>
                                        </m:d>
                                      </m:e>
                                      <m:sub>
                                        <m:r>
                                          <a:rPr lang="en-US" sz="3200" dirty="0">
                                            <a:latin typeface="Cambria Math" panose="02040503050406030204" pitchFamily="18" charset="0"/>
                                          </a:rPr>
                                          <m:t>𝑗</m:t>
                                        </m:r>
                                      </m:sub>
                                    </m:sSub>
                                  </m:num>
                                  <m:den>
                                    <m:r>
                                      <a:rPr lang="en-US" sz="3200" dirty="0">
                                        <a:latin typeface="Cambria Math" panose="02040503050406030204" pitchFamily="18" charset="0"/>
                                      </a:rPr>
                                      <m:t>𝜕</m:t>
                                    </m:r>
                                    <m:sSub>
                                      <m:sSubPr>
                                        <m:ctrlPr>
                                          <a:rPr lang="en-US" sz="3200" i="1" dirty="0">
                                            <a:latin typeface="Cambria Math" charset="0"/>
                                          </a:rPr>
                                        </m:ctrlPr>
                                      </m:sSubPr>
                                      <m:e>
                                        <m:r>
                                          <a:rPr lang="en-US" sz="3200" dirty="0">
                                            <a:latin typeface="Cambria Math" panose="02040503050406030204" pitchFamily="18" charset="0"/>
                                          </a:rPr>
                                          <m:t>𝑥</m:t>
                                        </m:r>
                                      </m:e>
                                      <m:sub>
                                        <m:r>
                                          <a:rPr lang="en-US" sz="3200" dirty="0">
                                            <a:latin typeface="Cambria Math" panose="02040503050406030204" pitchFamily="18" charset="0"/>
                                          </a:rPr>
                                          <m:t>𝑖</m:t>
                                        </m:r>
                                      </m:sub>
                                    </m:sSub>
                                  </m:den>
                                </m:f>
                              </m:e>
                            </m:d>
                          </m:e>
                          <m:sup>
                            <m:r>
                              <a:rPr lang="en-US" sz="3200" dirty="0">
                                <a:latin typeface="Cambria Math" panose="02040503050406030204" pitchFamily="18" charset="0"/>
                              </a:rPr>
                              <m:t>2</m:t>
                            </m:r>
                          </m:sup>
                        </m:sSup>
                      </m:e>
                    </m:nary>
                  </m:oMath>
                </a14:m>
                <a:endParaRPr lang="en-US" sz="3200" dirty="0"/>
              </a:p>
              <a:p>
                <a:pPr marL="0" indent="0">
                  <a:buNone/>
                </a:pPr>
                <a:endParaRPr lang="en-US" sz="3200" dirty="0"/>
              </a:p>
              <a:p>
                <a:pPr marL="0" indent="0">
                  <a:buNone/>
                </a:pPr>
                <a:r>
                  <a:rPr lang="en-US" sz="3200" dirty="0"/>
                  <a:t>and where </a:t>
                </a:r>
                <a14:m>
                  <m:oMath xmlns:m="http://schemas.openxmlformats.org/officeDocument/2006/math">
                    <m:r>
                      <a:rPr lang="en-US" sz="3200" dirty="0">
                        <a:latin typeface="Cambria Math" panose="02040503050406030204" pitchFamily="18" charset="0"/>
                      </a:rPr>
                      <m:t>𝜆</m:t>
                    </m:r>
                  </m:oMath>
                </a14:m>
                <a:r>
                  <a:rPr lang="en-US" sz="3200" dirty="0"/>
                  <a:t> controls the balance of our reconstruction objective and the hidden layer “flatness”.</a:t>
                </a:r>
              </a:p>
              <a:p>
                <a:endParaRPr lang="en-US" sz="3200" dirty="0"/>
              </a:p>
            </p:txBody>
          </p:sp>
        </mc:Choice>
        <mc:Fallback xmlns="">
          <p:sp>
            <p:nvSpPr>
              <p:cNvPr id="3" name="Content Placeholder 2">
                <a:extLst>
                  <a:ext uri="{FF2B5EF4-FFF2-40B4-BE49-F238E27FC236}">
                    <a16:creationId xmlns:a16="http://schemas.microsoft.com/office/drawing/2014/main" id="{2643D3F2-94C6-41D2-88BF-47278069C0AC}"/>
                  </a:ext>
                </a:extLst>
              </p:cNvPr>
              <p:cNvSpPr>
                <a:spLocks noGrp="1" noRot="1" noChangeAspect="1" noMove="1" noResize="1" noEditPoints="1" noAdjustHandles="1" noChangeArrowheads="1" noChangeShapeType="1" noTextEdit="1"/>
              </p:cNvSpPr>
              <p:nvPr>
                <p:ph idx="1"/>
              </p:nvPr>
            </p:nvSpPr>
            <p:spPr>
              <a:xfrm>
                <a:off x="216131" y="1968044"/>
                <a:ext cx="11975869" cy="4773578"/>
              </a:xfrm>
              <a:blipFill>
                <a:blip r:embed="rId2"/>
                <a:stretch>
                  <a:fillRect l="-1679" t="-2554" r="-865" b="-5619"/>
                </a:stretch>
              </a:blipFill>
            </p:spPr>
            <p:txBody>
              <a:bodyPr/>
              <a:lstStyle/>
              <a:p>
                <a:r>
                  <a:rPr lang="he-IL">
                    <a:noFill/>
                  </a:rPr>
                  <a:t> </a:t>
                </a:r>
              </a:p>
            </p:txBody>
          </p:sp>
        </mc:Fallback>
      </mc:AlternateContent>
    </p:spTree>
    <p:extLst>
      <p:ext uri="{BB962C8B-B14F-4D97-AF65-F5344CB8AC3E}">
        <p14:creationId xmlns:p14="http://schemas.microsoft.com/office/powerpoint/2010/main" val="40805901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7CCB02-4EF5-4B50-B3A2-9F94294E9EAF}"/>
              </a:ext>
            </a:extLst>
          </p:cNvPr>
          <p:cNvSpPr>
            <a:spLocks noGrp="1"/>
          </p:cNvSpPr>
          <p:nvPr>
            <p:ph type="title"/>
          </p:nvPr>
        </p:nvSpPr>
        <p:spPr>
          <a:xfrm>
            <a:off x="1066800" y="962709"/>
            <a:ext cx="10058400" cy="630170"/>
          </a:xfrm>
        </p:spPr>
        <p:txBody>
          <a:bodyPr>
            <a:normAutofit fontScale="90000"/>
          </a:bodyPr>
          <a:lstStyle/>
          <a:p>
            <a:r>
              <a:rPr lang="en-US" dirty="0"/>
              <a:t>Supervised Learning </a:t>
            </a:r>
            <a:endParaRPr lang="he-IL" dirty="0"/>
          </a:p>
        </p:txBody>
      </p:sp>
      <p:sp>
        <p:nvSpPr>
          <p:cNvPr id="3" name="Content Placeholder 2">
            <a:extLst>
              <a:ext uri="{FF2B5EF4-FFF2-40B4-BE49-F238E27FC236}">
                <a16:creationId xmlns="" xmlns:a16="http://schemas.microsoft.com/office/drawing/2014/main" id="{C064F28F-02A0-4805-BBB4-5B716C3DD16B}"/>
              </a:ext>
            </a:extLst>
          </p:cNvPr>
          <p:cNvSpPr>
            <a:spLocks noGrp="1"/>
          </p:cNvSpPr>
          <p:nvPr>
            <p:ph idx="1"/>
          </p:nvPr>
        </p:nvSpPr>
        <p:spPr>
          <a:xfrm>
            <a:off x="299880" y="1417320"/>
            <a:ext cx="4822257" cy="4023360"/>
          </a:xfrm>
        </p:spPr>
        <p:txBody>
          <a:bodyPr>
            <a:noAutofit/>
          </a:bodyPr>
          <a:lstStyle/>
          <a:p>
            <a:pPr algn="l"/>
            <a:endParaRPr lang="en-US" sz="3200" dirty="0"/>
          </a:p>
          <a:p>
            <a:pPr algn="l"/>
            <a:r>
              <a:rPr lang="en-US" sz="3200" dirty="0"/>
              <a:t>Examples: Regression.</a:t>
            </a:r>
          </a:p>
        </p:txBody>
      </p:sp>
      <p:grpSp>
        <p:nvGrpSpPr>
          <p:cNvPr id="6" name="Group 5">
            <a:extLst>
              <a:ext uri="{FF2B5EF4-FFF2-40B4-BE49-F238E27FC236}">
                <a16:creationId xmlns="" xmlns:a16="http://schemas.microsoft.com/office/drawing/2014/main" id="{F68F1FF4-C6F3-412E-9D9F-DF01AD8443A0}"/>
              </a:ext>
            </a:extLst>
          </p:cNvPr>
          <p:cNvGrpSpPr/>
          <p:nvPr/>
        </p:nvGrpSpPr>
        <p:grpSpPr>
          <a:xfrm>
            <a:off x="6761905" y="1277794"/>
            <a:ext cx="5130215" cy="5033814"/>
            <a:chOff x="6841537" y="1417320"/>
            <a:chExt cx="4177735" cy="4375855"/>
          </a:xfrm>
        </p:grpSpPr>
        <p:grpSp>
          <p:nvGrpSpPr>
            <p:cNvPr id="40" name="Group 39">
              <a:extLst>
                <a:ext uri="{FF2B5EF4-FFF2-40B4-BE49-F238E27FC236}">
                  <a16:creationId xmlns="" xmlns:a16="http://schemas.microsoft.com/office/drawing/2014/main" id="{BCD72E8F-858D-446C-9001-599B0ACDF879}"/>
                </a:ext>
              </a:extLst>
            </p:cNvPr>
            <p:cNvGrpSpPr/>
            <p:nvPr/>
          </p:nvGrpSpPr>
          <p:grpSpPr>
            <a:xfrm>
              <a:off x="6841537" y="1417320"/>
              <a:ext cx="4177735" cy="4375855"/>
              <a:chOff x="11631650" y="492913"/>
              <a:chExt cx="4177735" cy="4375855"/>
            </a:xfrm>
          </p:grpSpPr>
          <p:sp>
            <p:nvSpPr>
              <p:cNvPr id="5" name="Rectangle 4">
                <a:extLst>
                  <a:ext uri="{FF2B5EF4-FFF2-40B4-BE49-F238E27FC236}">
                    <a16:creationId xmlns="" xmlns:a16="http://schemas.microsoft.com/office/drawing/2014/main" id="{4152435D-E8C5-4142-85A3-828D54FC9FF2}"/>
                  </a:ext>
                </a:extLst>
              </p:cNvPr>
              <p:cNvSpPr/>
              <p:nvPr/>
            </p:nvSpPr>
            <p:spPr>
              <a:xfrm>
                <a:off x="11631650" y="492913"/>
                <a:ext cx="4093827" cy="3915489"/>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cxnSp>
            <p:nvCxnSpPr>
              <p:cNvPr id="7" name="Straight Arrow Connector 6">
                <a:extLst>
                  <a:ext uri="{FF2B5EF4-FFF2-40B4-BE49-F238E27FC236}">
                    <a16:creationId xmlns="" xmlns:a16="http://schemas.microsoft.com/office/drawing/2014/main" id="{C41FFE65-7B3A-412A-A08D-A19B2A5E1D84}"/>
                  </a:ext>
                </a:extLst>
              </p:cNvPr>
              <p:cNvCxnSpPr>
                <a:cxnSpLocks/>
                <a:endCxn id="10" idx="1"/>
              </p:cNvCxnSpPr>
              <p:nvPr/>
            </p:nvCxnSpPr>
            <p:spPr>
              <a:xfrm>
                <a:off x="11845587" y="4185336"/>
                <a:ext cx="3435291" cy="1558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 xmlns:a16="http://schemas.microsoft.com/office/drawing/2014/main" id="{84F310A3-B49C-49B1-A5A2-C2450DFC527B}"/>
                  </a:ext>
                </a:extLst>
              </p:cNvPr>
              <p:cNvCxnSpPr>
                <a:cxnSpLocks/>
              </p:cNvCxnSpPr>
              <p:nvPr/>
            </p:nvCxnSpPr>
            <p:spPr>
              <a:xfrm flipV="1">
                <a:off x="11837199" y="944593"/>
                <a:ext cx="0" cy="325632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 xmlns:a16="http://schemas.microsoft.com/office/drawing/2014/main" id="{387C8E9B-F40F-4EFF-B4FE-F86045090930}"/>
                  </a:ext>
                </a:extLst>
              </p:cNvPr>
              <p:cNvSpPr txBox="1"/>
              <p:nvPr/>
            </p:nvSpPr>
            <p:spPr>
              <a:xfrm>
                <a:off x="15280878" y="4016254"/>
                <a:ext cx="528507" cy="369332"/>
              </a:xfrm>
              <a:prstGeom prst="rect">
                <a:avLst/>
              </a:prstGeom>
              <a:noFill/>
            </p:spPr>
            <p:txBody>
              <a:bodyPr wrap="square" rtlCol="1">
                <a:spAutoFit/>
              </a:bodyPr>
              <a:lstStyle/>
              <a:p>
                <a:r>
                  <a:rPr lang="en-US" dirty="0"/>
                  <a:t>X1</a:t>
                </a:r>
                <a:endParaRPr lang="he-IL" dirty="0"/>
              </a:p>
            </p:txBody>
          </p:sp>
          <p:sp>
            <p:nvSpPr>
              <p:cNvPr id="11" name="TextBox 10">
                <a:extLst>
                  <a:ext uri="{FF2B5EF4-FFF2-40B4-BE49-F238E27FC236}">
                    <a16:creationId xmlns="" xmlns:a16="http://schemas.microsoft.com/office/drawing/2014/main" id="{E552E733-E9CA-4A00-9D7D-C7CA5557578E}"/>
                  </a:ext>
                </a:extLst>
              </p:cNvPr>
              <p:cNvSpPr txBox="1"/>
              <p:nvPr/>
            </p:nvSpPr>
            <p:spPr>
              <a:xfrm>
                <a:off x="11670817" y="642794"/>
                <a:ext cx="528507" cy="369332"/>
              </a:xfrm>
              <a:prstGeom prst="rect">
                <a:avLst/>
              </a:prstGeom>
              <a:noFill/>
            </p:spPr>
            <p:txBody>
              <a:bodyPr wrap="square" rtlCol="1">
                <a:spAutoFit/>
              </a:bodyPr>
              <a:lstStyle/>
              <a:p>
                <a:r>
                  <a:rPr lang="en-US" dirty="0"/>
                  <a:t>X2</a:t>
                </a:r>
                <a:endParaRPr lang="he-IL" dirty="0"/>
              </a:p>
            </p:txBody>
          </p:sp>
          <p:sp>
            <p:nvSpPr>
              <p:cNvPr id="17" name="Plus Sign 16">
                <a:extLst>
                  <a:ext uri="{FF2B5EF4-FFF2-40B4-BE49-F238E27FC236}">
                    <a16:creationId xmlns="" xmlns:a16="http://schemas.microsoft.com/office/drawing/2014/main" id="{92827BB0-EAE9-4339-8BF6-B285F82F4B03}"/>
                  </a:ext>
                </a:extLst>
              </p:cNvPr>
              <p:cNvSpPr/>
              <p:nvPr/>
            </p:nvSpPr>
            <p:spPr>
              <a:xfrm>
                <a:off x="12255573" y="3517851"/>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Plus Sign 18">
                <a:extLst>
                  <a:ext uri="{FF2B5EF4-FFF2-40B4-BE49-F238E27FC236}">
                    <a16:creationId xmlns="" xmlns:a16="http://schemas.microsoft.com/office/drawing/2014/main" id="{BA820129-05B9-4CB2-9B2C-43ACCA164FDA}"/>
                  </a:ext>
                </a:extLst>
              </p:cNvPr>
              <p:cNvSpPr/>
              <p:nvPr/>
            </p:nvSpPr>
            <p:spPr>
              <a:xfrm>
                <a:off x="12957006" y="1405821"/>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Plus Sign 19">
                <a:extLst>
                  <a:ext uri="{FF2B5EF4-FFF2-40B4-BE49-F238E27FC236}">
                    <a16:creationId xmlns="" xmlns:a16="http://schemas.microsoft.com/office/drawing/2014/main" id="{7C3CB4E8-90CE-4088-BEE3-2C6823B5176A}"/>
                  </a:ext>
                </a:extLst>
              </p:cNvPr>
              <p:cNvSpPr/>
              <p:nvPr/>
            </p:nvSpPr>
            <p:spPr>
              <a:xfrm>
                <a:off x="12493951" y="2831077"/>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Plus Sign 20">
                <a:extLst>
                  <a:ext uri="{FF2B5EF4-FFF2-40B4-BE49-F238E27FC236}">
                    <a16:creationId xmlns="" xmlns:a16="http://schemas.microsoft.com/office/drawing/2014/main" id="{B4002283-A892-462B-B684-CC8C465873B3}"/>
                  </a:ext>
                </a:extLst>
              </p:cNvPr>
              <p:cNvSpPr/>
              <p:nvPr/>
            </p:nvSpPr>
            <p:spPr>
              <a:xfrm>
                <a:off x="12893147" y="2368745"/>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Plus Sign 21">
                <a:extLst>
                  <a:ext uri="{FF2B5EF4-FFF2-40B4-BE49-F238E27FC236}">
                    <a16:creationId xmlns="" xmlns:a16="http://schemas.microsoft.com/office/drawing/2014/main" id="{E8A029A1-7906-42FF-B2BF-ABBEB249E941}"/>
                  </a:ext>
                </a:extLst>
              </p:cNvPr>
              <p:cNvSpPr/>
              <p:nvPr/>
            </p:nvSpPr>
            <p:spPr>
              <a:xfrm>
                <a:off x="13298983" y="1614401"/>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Plus Sign 22">
                <a:extLst>
                  <a:ext uri="{FF2B5EF4-FFF2-40B4-BE49-F238E27FC236}">
                    <a16:creationId xmlns="" xmlns:a16="http://schemas.microsoft.com/office/drawing/2014/main" id="{AEE15592-3A2D-4FAA-90FC-31A29A5358F6}"/>
                  </a:ext>
                </a:extLst>
              </p:cNvPr>
              <p:cNvSpPr/>
              <p:nvPr/>
            </p:nvSpPr>
            <p:spPr>
              <a:xfrm>
                <a:off x="12972385" y="1921633"/>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Plus Sign 23">
                <a:extLst>
                  <a:ext uri="{FF2B5EF4-FFF2-40B4-BE49-F238E27FC236}">
                    <a16:creationId xmlns="" xmlns:a16="http://schemas.microsoft.com/office/drawing/2014/main" id="{0652B2F3-67D6-49AB-A6E3-9A161C4533EC}"/>
                  </a:ext>
                </a:extLst>
              </p:cNvPr>
              <p:cNvSpPr/>
              <p:nvPr/>
            </p:nvSpPr>
            <p:spPr>
              <a:xfrm>
                <a:off x="13701646" y="811032"/>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Plus Sign 24">
                <a:extLst>
                  <a:ext uri="{FF2B5EF4-FFF2-40B4-BE49-F238E27FC236}">
                    <a16:creationId xmlns="" xmlns:a16="http://schemas.microsoft.com/office/drawing/2014/main" id="{29377D4C-165D-4736-BD65-E5F14554678A}"/>
                  </a:ext>
                </a:extLst>
              </p:cNvPr>
              <p:cNvSpPr/>
              <p:nvPr/>
            </p:nvSpPr>
            <p:spPr>
              <a:xfrm>
                <a:off x="12860847" y="3015780"/>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Plus Sign 25">
                <a:extLst>
                  <a:ext uri="{FF2B5EF4-FFF2-40B4-BE49-F238E27FC236}">
                    <a16:creationId xmlns="" xmlns:a16="http://schemas.microsoft.com/office/drawing/2014/main" id="{72DFE592-9103-4B10-A229-238C83A7ACD1}"/>
                  </a:ext>
                </a:extLst>
              </p:cNvPr>
              <p:cNvSpPr/>
              <p:nvPr/>
            </p:nvSpPr>
            <p:spPr>
              <a:xfrm>
                <a:off x="13645569" y="1250527"/>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TextBox 38">
                <a:extLst>
                  <a:ext uri="{FF2B5EF4-FFF2-40B4-BE49-F238E27FC236}">
                    <a16:creationId xmlns="" xmlns:a16="http://schemas.microsoft.com/office/drawing/2014/main" id="{29B276BA-8F8B-40BB-B1A7-BD7FD25A029D}"/>
                  </a:ext>
                </a:extLst>
              </p:cNvPr>
              <p:cNvSpPr txBox="1"/>
              <p:nvPr/>
            </p:nvSpPr>
            <p:spPr>
              <a:xfrm>
                <a:off x="12902628" y="4499436"/>
                <a:ext cx="2385973" cy="369332"/>
              </a:xfrm>
              <a:prstGeom prst="rect">
                <a:avLst/>
              </a:prstGeom>
              <a:noFill/>
            </p:spPr>
            <p:txBody>
              <a:bodyPr wrap="square" rtlCol="1">
                <a:spAutoFit/>
              </a:bodyPr>
              <a:lstStyle/>
              <a:p>
                <a:r>
                  <a:rPr lang="en-US" dirty="0"/>
                  <a:t>Regression</a:t>
                </a:r>
                <a:endParaRPr lang="he-IL" dirty="0"/>
              </a:p>
            </p:txBody>
          </p:sp>
        </p:grpSp>
        <p:sp>
          <p:nvSpPr>
            <p:cNvPr id="41" name="Plus Sign 40">
              <a:extLst>
                <a:ext uri="{FF2B5EF4-FFF2-40B4-BE49-F238E27FC236}">
                  <a16:creationId xmlns="" xmlns:a16="http://schemas.microsoft.com/office/drawing/2014/main" id="{2C112F3D-B15D-4A1B-B7DA-23A9E83CC699}"/>
                </a:ext>
              </a:extLst>
            </p:cNvPr>
            <p:cNvSpPr/>
            <p:nvPr/>
          </p:nvSpPr>
          <p:spPr>
            <a:xfrm>
              <a:off x="9392345" y="1866662"/>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Plus Sign 41">
              <a:extLst>
                <a:ext uri="{FF2B5EF4-FFF2-40B4-BE49-F238E27FC236}">
                  <a16:creationId xmlns="" xmlns:a16="http://schemas.microsoft.com/office/drawing/2014/main" id="{9F04E446-83AB-4FB6-9046-F68A48728F6D}"/>
                </a:ext>
              </a:extLst>
            </p:cNvPr>
            <p:cNvSpPr/>
            <p:nvPr/>
          </p:nvSpPr>
          <p:spPr>
            <a:xfrm>
              <a:off x="9565776" y="2081917"/>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Plus Sign 42">
              <a:extLst>
                <a:ext uri="{FF2B5EF4-FFF2-40B4-BE49-F238E27FC236}">
                  <a16:creationId xmlns="" xmlns:a16="http://schemas.microsoft.com/office/drawing/2014/main" id="{D4B6242A-851E-411F-9189-2D0F18F1BC08}"/>
                </a:ext>
              </a:extLst>
            </p:cNvPr>
            <p:cNvSpPr/>
            <p:nvPr/>
          </p:nvSpPr>
          <p:spPr>
            <a:xfrm>
              <a:off x="9755918" y="1696600"/>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Plus Sign 43">
              <a:extLst>
                <a:ext uri="{FF2B5EF4-FFF2-40B4-BE49-F238E27FC236}">
                  <a16:creationId xmlns="" xmlns:a16="http://schemas.microsoft.com/office/drawing/2014/main" id="{DBD4BC60-113F-44BA-B8FC-EAB5C463104D}"/>
                </a:ext>
              </a:extLst>
            </p:cNvPr>
            <p:cNvSpPr/>
            <p:nvPr/>
          </p:nvSpPr>
          <p:spPr>
            <a:xfrm>
              <a:off x="10230709" y="1983657"/>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Freeform: Shape 3">
              <a:extLst>
                <a:ext uri="{FF2B5EF4-FFF2-40B4-BE49-F238E27FC236}">
                  <a16:creationId xmlns="" xmlns:a16="http://schemas.microsoft.com/office/drawing/2014/main" id="{9307A746-CB76-445F-8797-FCA77DEF7090}"/>
                </a:ext>
              </a:extLst>
            </p:cNvPr>
            <p:cNvSpPr/>
            <p:nvPr/>
          </p:nvSpPr>
          <p:spPr>
            <a:xfrm>
              <a:off x="7751428" y="2000145"/>
              <a:ext cx="3003258" cy="2714468"/>
            </a:xfrm>
            <a:custGeom>
              <a:avLst/>
              <a:gdLst>
                <a:gd name="connsiteX0" fmla="*/ 0 w 3003258"/>
                <a:gd name="connsiteY0" fmla="*/ 2714468 h 2714468"/>
                <a:gd name="connsiteX1" fmla="*/ 444616 w 3003258"/>
                <a:gd name="connsiteY1" fmla="*/ 910835 h 2714468"/>
                <a:gd name="connsiteX2" fmla="*/ 1275126 w 3003258"/>
                <a:gd name="connsiteY2" fmla="*/ 88714 h 2714468"/>
                <a:gd name="connsiteX3" fmla="*/ 2348917 w 3003258"/>
                <a:gd name="connsiteY3" fmla="*/ 13213 h 2714468"/>
                <a:gd name="connsiteX4" fmla="*/ 3003258 w 3003258"/>
                <a:gd name="connsiteY4" fmla="*/ 4824 h 2714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3258" h="2714468">
                  <a:moveTo>
                    <a:pt x="0" y="2714468"/>
                  </a:moveTo>
                  <a:cubicBezTo>
                    <a:pt x="116047" y="2031464"/>
                    <a:pt x="232095" y="1348461"/>
                    <a:pt x="444616" y="910835"/>
                  </a:cubicBezTo>
                  <a:cubicBezTo>
                    <a:pt x="657137" y="473209"/>
                    <a:pt x="957742" y="238318"/>
                    <a:pt x="1275126" y="88714"/>
                  </a:cubicBezTo>
                  <a:cubicBezTo>
                    <a:pt x="1592510" y="-60890"/>
                    <a:pt x="2060895" y="27195"/>
                    <a:pt x="2348917" y="13213"/>
                  </a:cubicBezTo>
                  <a:cubicBezTo>
                    <a:pt x="2636939" y="-769"/>
                    <a:pt x="2891405" y="630"/>
                    <a:pt x="3003258" y="4824"/>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45" name="Rectangle 44">
            <a:extLst>
              <a:ext uri="{FF2B5EF4-FFF2-40B4-BE49-F238E27FC236}">
                <a16:creationId xmlns="" xmlns:a16="http://schemas.microsoft.com/office/drawing/2014/main" id="{9221EAE8-89D8-4626-8320-98D01EF92525}"/>
              </a:ext>
            </a:extLst>
          </p:cNvPr>
          <p:cNvSpPr/>
          <p:nvPr/>
        </p:nvSpPr>
        <p:spPr>
          <a:xfrm>
            <a:off x="449179" y="3159241"/>
            <a:ext cx="2338552"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Linear Regression</a:t>
            </a:r>
            <a:endParaRPr lang="he-IL" dirty="0">
              <a:solidFill>
                <a:schemeClr val="tx1"/>
              </a:solidFill>
            </a:endParaRPr>
          </a:p>
        </p:txBody>
      </p:sp>
      <p:sp>
        <p:nvSpPr>
          <p:cNvPr id="46" name="Rectangle 45">
            <a:extLst>
              <a:ext uri="{FF2B5EF4-FFF2-40B4-BE49-F238E27FC236}">
                <a16:creationId xmlns="" xmlns:a16="http://schemas.microsoft.com/office/drawing/2014/main" id="{A647079B-41E8-4F67-81EB-9E9C744B22C8}"/>
              </a:ext>
            </a:extLst>
          </p:cNvPr>
          <p:cNvSpPr/>
          <p:nvPr/>
        </p:nvSpPr>
        <p:spPr>
          <a:xfrm>
            <a:off x="459462" y="4740591"/>
            <a:ext cx="2338552"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Logistic Regression</a:t>
            </a:r>
            <a:endParaRPr lang="he-IL" dirty="0">
              <a:solidFill>
                <a:schemeClr val="tx1"/>
              </a:solidFill>
            </a:endParaRPr>
          </a:p>
        </p:txBody>
      </p:sp>
    </p:spTree>
    <p:extLst>
      <p:ext uri="{BB962C8B-B14F-4D97-AF65-F5344CB8AC3E}">
        <p14:creationId xmlns:p14="http://schemas.microsoft.com/office/powerpoint/2010/main" val="27628437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387EF6-F56F-4729-8A8E-4B6DA5D6BB49}"/>
              </a:ext>
            </a:extLst>
          </p:cNvPr>
          <p:cNvSpPr>
            <a:spLocks noGrp="1"/>
          </p:cNvSpPr>
          <p:nvPr>
            <p:ph type="title"/>
          </p:nvPr>
        </p:nvSpPr>
        <p:spPr/>
        <p:txBody>
          <a:bodyPr/>
          <a:lstStyle/>
          <a:p>
            <a:r>
              <a:rPr lang="en-US" dirty="0"/>
              <a:t>Contractive autoencoders</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2643D3F2-94C6-41D2-88BF-47278069C0AC}"/>
                  </a:ext>
                </a:extLst>
              </p:cNvPr>
              <p:cNvSpPr>
                <a:spLocks noGrp="1"/>
              </p:cNvSpPr>
              <p:nvPr>
                <p:ph idx="1"/>
              </p:nvPr>
            </p:nvSpPr>
            <p:spPr>
              <a:xfrm>
                <a:off x="216132" y="1968044"/>
                <a:ext cx="9250464" cy="4773578"/>
              </a:xfrm>
            </p:spPr>
            <p:txBody>
              <a:bodyPr>
                <a:normAutofit/>
              </a:bodyPr>
              <a:lstStyle/>
              <a:p>
                <a:r>
                  <a:rPr lang="en-US" sz="3200" dirty="0"/>
                  <a:t>Our new loss function would be:</a:t>
                </a:r>
              </a:p>
              <a:p>
                <a:r>
                  <a:rPr lang="en-US" sz="3200" dirty="0"/>
                  <a:t>                                </a:t>
                </a:r>
                <a14:m>
                  <m:oMath xmlns:m="http://schemas.openxmlformats.org/officeDocument/2006/math">
                    <m:sSup>
                      <m:sSupPr>
                        <m:ctrlPr>
                          <a:rPr lang="en-US" sz="3200" i="1" dirty="0">
                            <a:latin typeface="Cambria Math" charset="0"/>
                          </a:rPr>
                        </m:ctrlPr>
                      </m:sSupPr>
                      <m:e>
                        <m:r>
                          <a:rPr lang="en-US" sz="3200" dirty="0">
                            <a:latin typeface="Cambria Math" panose="02040503050406030204" pitchFamily="18" charset="0"/>
                          </a:rPr>
                          <m:t>𝐿</m:t>
                        </m:r>
                      </m:e>
                      <m:sup>
                        <m:r>
                          <a:rPr lang="en-US" sz="3200" dirty="0">
                            <a:latin typeface="Cambria Math" panose="02040503050406030204" pitchFamily="18" charset="0"/>
                          </a:rPr>
                          <m:t>∗</m:t>
                        </m:r>
                      </m:sup>
                    </m:sSup>
                    <m:d>
                      <m:dPr>
                        <m:ctrlPr>
                          <a:rPr lang="en-US" sz="3200" i="1" dirty="0">
                            <a:latin typeface="Cambria Math" charset="0"/>
                          </a:rPr>
                        </m:ctrlPr>
                      </m:dPr>
                      <m:e>
                        <m:r>
                          <a:rPr lang="en-US" sz="3200" dirty="0">
                            <a:latin typeface="Cambria Math" panose="02040503050406030204" pitchFamily="18" charset="0"/>
                          </a:rPr>
                          <m:t>𝑥</m:t>
                        </m:r>
                      </m:e>
                    </m:d>
                    <m:r>
                      <a:rPr lang="en-US" sz="3200" dirty="0">
                        <a:latin typeface="Cambria Math" panose="02040503050406030204" pitchFamily="18" charset="0"/>
                      </a:rPr>
                      <m:t>=</m:t>
                    </m:r>
                    <m:r>
                      <a:rPr lang="en-US" sz="3200" dirty="0">
                        <a:latin typeface="Cambria Math" panose="02040503050406030204" pitchFamily="18" charset="0"/>
                      </a:rPr>
                      <m:t>𝐿</m:t>
                    </m:r>
                    <m:d>
                      <m:dPr>
                        <m:ctrlPr>
                          <a:rPr lang="en-US" sz="3200" i="1" dirty="0">
                            <a:latin typeface="Cambria Math" charset="0"/>
                          </a:rPr>
                        </m:ctrlPr>
                      </m:dPr>
                      <m:e>
                        <m:r>
                          <a:rPr lang="en-US" sz="3200" dirty="0">
                            <a:latin typeface="Cambria Math" panose="02040503050406030204" pitchFamily="18" charset="0"/>
                          </a:rPr>
                          <m:t>𝑥</m:t>
                        </m:r>
                      </m:e>
                    </m:d>
                    <m:r>
                      <a:rPr lang="en-US" sz="3200" dirty="0">
                        <a:latin typeface="Cambria Math" panose="02040503050406030204" pitchFamily="18" charset="0"/>
                      </a:rPr>
                      <m:t>+</m:t>
                    </m:r>
                    <m:r>
                      <a:rPr lang="en-US" sz="3200" dirty="0">
                        <a:latin typeface="Cambria Math" panose="02040503050406030204" pitchFamily="18" charset="0"/>
                      </a:rPr>
                      <m:t>𝜆𝛺</m:t>
                    </m:r>
                    <m:d>
                      <m:dPr>
                        <m:ctrlPr>
                          <a:rPr lang="en-US" sz="3200" i="1" dirty="0">
                            <a:latin typeface="Cambria Math" charset="0"/>
                          </a:rPr>
                        </m:ctrlPr>
                      </m:dPr>
                      <m:e>
                        <m:r>
                          <a:rPr lang="en-US" sz="3200" dirty="0">
                            <a:latin typeface="Cambria Math" panose="02040503050406030204" pitchFamily="18" charset="0"/>
                          </a:rPr>
                          <m:t>𝑥</m:t>
                        </m:r>
                      </m:e>
                    </m:d>
                  </m:oMath>
                </a14:m>
                <a:endParaRPr lang="en-US" sz="3200" dirty="0"/>
              </a:p>
              <a:p>
                <a:endParaRPr lang="en-US" sz="3200" dirty="0"/>
              </a:p>
              <a:p>
                <a14:m>
                  <m:oMath xmlns:m="http://schemas.openxmlformats.org/officeDocument/2006/math">
                    <m:r>
                      <a:rPr lang="en-US" sz="3200" dirty="0">
                        <a:latin typeface="Cambria Math" panose="02040503050406030204" pitchFamily="18" charset="0"/>
                      </a:rPr>
                      <m:t>𝐿</m:t>
                    </m:r>
                    <m:d>
                      <m:dPr>
                        <m:ctrlPr>
                          <a:rPr lang="en-US" sz="3200" i="1" dirty="0">
                            <a:latin typeface="Cambria Math" charset="0"/>
                          </a:rPr>
                        </m:ctrlPr>
                      </m:dPr>
                      <m:e>
                        <m:r>
                          <a:rPr lang="en-US" sz="3200" dirty="0">
                            <a:latin typeface="Cambria Math" panose="02040503050406030204" pitchFamily="18" charset="0"/>
                          </a:rPr>
                          <m:t>𝑥</m:t>
                        </m:r>
                      </m:e>
                    </m:d>
                  </m:oMath>
                </a14:m>
                <a:r>
                  <a:rPr lang="en-US" sz="3200" dirty="0"/>
                  <a:t> - would be an encoder that keeps good information (</a:t>
                </a:r>
                <a14:m>
                  <m:oMath xmlns:m="http://schemas.openxmlformats.org/officeDocument/2006/math">
                    <m:r>
                      <a:rPr lang="en-US" sz="3200" i="1" smtClean="0">
                        <a:latin typeface="Cambria Math" panose="02040503050406030204" pitchFamily="18" charset="0"/>
                      </a:rPr>
                      <m:t>𝜆</m:t>
                    </m:r>
                    <m:r>
                      <a:rPr lang="en-US" sz="3200" i="0" smtClean="0">
                        <a:latin typeface="Cambria Math" panose="02040503050406030204" pitchFamily="18" charset="0"/>
                      </a:rPr>
                      <m:t>→0</m:t>
                    </m:r>
                  </m:oMath>
                </a14:m>
                <a:r>
                  <a:rPr lang="en-US" sz="3200" dirty="0"/>
                  <a:t>)</a:t>
                </a:r>
              </a:p>
              <a:p>
                <a:endParaRPr lang="en-US" sz="3200" dirty="0"/>
              </a:p>
              <a:p>
                <a14:m>
                  <m:oMath xmlns:m="http://schemas.openxmlformats.org/officeDocument/2006/math">
                    <m:r>
                      <a:rPr lang="en-US" sz="3200" dirty="0">
                        <a:latin typeface="Cambria Math" panose="02040503050406030204" pitchFamily="18" charset="0"/>
                      </a:rPr>
                      <m:t>𝛺</m:t>
                    </m:r>
                    <m:d>
                      <m:dPr>
                        <m:ctrlPr>
                          <a:rPr lang="en-US" sz="3200" i="1" dirty="0">
                            <a:latin typeface="Cambria Math" charset="0"/>
                          </a:rPr>
                        </m:ctrlPr>
                      </m:dPr>
                      <m:e>
                        <m:r>
                          <a:rPr lang="en-US" sz="3200" dirty="0">
                            <a:latin typeface="Cambria Math" panose="02040503050406030204" pitchFamily="18" charset="0"/>
                          </a:rPr>
                          <m:t>𝑥</m:t>
                        </m:r>
                      </m:e>
                    </m:d>
                  </m:oMath>
                </a14:m>
                <a:r>
                  <a:rPr lang="en-US" sz="3200" dirty="0"/>
                  <a:t> - would be an encoder that throws away all information (</a:t>
                </a:r>
                <a14:m>
                  <m:oMath xmlns:m="http://schemas.openxmlformats.org/officeDocument/2006/math">
                    <m:r>
                      <a:rPr lang="en-US" sz="3200" i="1" smtClean="0">
                        <a:latin typeface="Cambria Math" panose="02040503050406030204" pitchFamily="18" charset="0"/>
                      </a:rPr>
                      <m:t>𝜆</m:t>
                    </m:r>
                    <m:r>
                      <a:rPr lang="en-US" sz="3200" i="0" smtClean="0">
                        <a:latin typeface="Cambria Math" panose="02040503050406030204" pitchFamily="18" charset="0"/>
                      </a:rPr>
                      <m:t>→∞</m:t>
                    </m:r>
                  </m:oMath>
                </a14:m>
                <a:r>
                  <a:rPr lang="en-US" sz="3200" dirty="0"/>
                  <a:t>)</a:t>
                </a:r>
              </a:p>
            </p:txBody>
          </p:sp>
        </mc:Choice>
        <mc:Fallback xmlns="">
          <p:sp>
            <p:nvSpPr>
              <p:cNvPr id="3" name="Content Placeholder 2">
                <a:extLst>
                  <a:ext uri="{FF2B5EF4-FFF2-40B4-BE49-F238E27FC236}">
                    <a16:creationId xmlns:a16="http://schemas.microsoft.com/office/drawing/2014/main" id="{2643D3F2-94C6-41D2-88BF-47278069C0AC}"/>
                  </a:ext>
                </a:extLst>
              </p:cNvPr>
              <p:cNvSpPr>
                <a:spLocks noGrp="1" noRot="1" noChangeAspect="1" noMove="1" noResize="1" noEditPoints="1" noAdjustHandles="1" noChangeArrowheads="1" noChangeShapeType="1" noTextEdit="1"/>
              </p:cNvSpPr>
              <p:nvPr>
                <p:ph idx="1"/>
              </p:nvPr>
            </p:nvSpPr>
            <p:spPr>
              <a:xfrm>
                <a:off x="216132" y="1968044"/>
                <a:ext cx="9250464" cy="4773578"/>
              </a:xfrm>
              <a:blipFill>
                <a:blip r:embed="rId2"/>
                <a:stretch>
                  <a:fillRect l="-1186" t="-2554"/>
                </a:stretch>
              </a:blipFill>
            </p:spPr>
            <p:txBody>
              <a:bodyPr/>
              <a:lstStyle/>
              <a:p>
                <a:r>
                  <a:rPr lang="he-IL">
                    <a:noFill/>
                  </a:rPr>
                  <a:t> </a:t>
                </a:r>
              </a:p>
            </p:txBody>
          </p:sp>
        </mc:Fallback>
      </mc:AlternateContent>
      <p:sp>
        <p:nvSpPr>
          <p:cNvPr id="4" name="Right Brace 3">
            <a:extLst>
              <a:ext uri="{FF2B5EF4-FFF2-40B4-BE49-F238E27FC236}">
                <a16:creationId xmlns="" xmlns:a16="http://schemas.microsoft.com/office/drawing/2014/main" id="{07FC4721-0455-46CC-AD3E-13EDE5825D37}"/>
              </a:ext>
            </a:extLst>
          </p:cNvPr>
          <p:cNvSpPr/>
          <p:nvPr/>
        </p:nvSpPr>
        <p:spPr>
          <a:xfrm>
            <a:off x="8826515" y="3429000"/>
            <a:ext cx="640080" cy="2963411"/>
          </a:xfrm>
          <a:prstGeom prst="rightBrace">
            <a:avLst>
              <a:gd name="adj1" fmla="val 36909"/>
              <a:gd name="adj2" fmla="val 48388"/>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 xmlns:a16="http://schemas.microsoft.com/office/drawing/2014/main" id="{E460298E-AF45-4F83-AA5A-7EF993873BE8}"/>
              </a:ext>
            </a:extLst>
          </p:cNvPr>
          <p:cNvSpPr txBox="1"/>
          <p:nvPr/>
        </p:nvSpPr>
        <p:spPr>
          <a:xfrm>
            <a:off x="9533706" y="3649784"/>
            <a:ext cx="2834640" cy="2246769"/>
          </a:xfrm>
          <a:prstGeom prst="rect">
            <a:avLst/>
          </a:prstGeom>
          <a:noFill/>
        </p:spPr>
        <p:txBody>
          <a:bodyPr wrap="square" rtlCol="0">
            <a:spAutoFit/>
          </a:bodyPr>
          <a:lstStyle/>
          <a:p>
            <a:r>
              <a:rPr lang="en-US" sz="2800" dirty="0"/>
              <a:t>Combination would be an encoder that keeps </a:t>
            </a:r>
            <a:r>
              <a:rPr lang="en-US" sz="2800" b="1" dirty="0"/>
              <a:t>only</a:t>
            </a:r>
            <a:r>
              <a:rPr lang="en-US" sz="2800" dirty="0"/>
              <a:t> good information.</a:t>
            </a:r>
          </a:p>
        </p:txBody>
      </p:sp>
    </p:spTree>
    <p:extLst>
      <p:ext uri="{BB962C8B-B14F-4D97-AF65-F5344CB8AC3E}">
        <p14:creationId xmlns:p14="http://schemas.microsoft.com/office/powerpoint/2010/main" val="25388361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387EF6-F56F-4729-8A8E-4B6DA5D6BB49}"/>
              </a:ext>
            </a:extLst>
          </p:cNvPr>
          <p:cNvSpPr>
            <a:spLocks noGrp="1"/>
          </p:cNvSpPr>
          <p:nvPr>
            <p:ph type="title"/>
          </p:nvPr>
        </p:nvSpPr>
        <p:spPr/>
        <p:txBody>
          <a:bodyPr/>
          <a:lstStyle/>
          <a:p>
            <a:r>
              <a:rPr lang="en-US" dirty="0"/>
              <a:t>Contractive autoencoders</a:t>
            </a:r>
            <a:endParaRPr lang="he-IL" dirty="0"/>
          </a:p>
        </p:txBody>
      </p:sp>
      <p:sp>
        <p:nvSpPr>
          <p:cNvPr id="5" name="Freeform: Shape 4">
            <a:extLst>
              <a:ext uri="{FF2B5EF4-FFF2-40B4-BE49-F238E27FC236}">
                <a16:creationId xmlns="" xmlns:a16="http://schemas.microsoft.com/office/drawing/2014/main" id="{E29277E1-F893-44BC-A59D-3FF9D4B64485}"/>
              </a:ext>
            </a:extLst>
          </p:cNvPr>
          <p:cNvSpPr/>
          <p:nvPr/>
        </p:nvSpPr>
        <p:spPr>
          <a:xfrm>
            <a:off x="2269375" y="2410691"/>
            <a:ext cx="6550429" cy="3142211"/>
          </a:xfrm>
          <a:custGeom>
            <a:avLst/>
            <a:gdLst>
              <a:gd name="connsiteX0" fmla="*/ 0 w 6550429"/>
              <a:gd name="connsiteY0" fmla="*/ 3142211 h 3142211"/>
              <a:gd name="connsiteX1" fmla="*/ 897774 w 6550429"/>
              <a:gd name="connsiteY1" fmla="*/ 1246909 h 3142211"/>
              <a:gd name="connsiteX2" fmla="*/ 4746567 w 6550429"/>
              <a:gd name="connsiteY2" fmla="*/ 1970116 h 3142211"/>
              <a:gd name="connsiteX3" fmla="*/ 6550429 w 6550429"/>
              <a:gd name="connsiteY3" fmla="*/ 0 h 3142211"/>
            </a:gdLst>
            <a:ahLst/>
            <a:cxnLst>
              <a:cxn ang="0">
                <a:pos x="connsiteX0" y="connsiteY0"/>
              </a:cxn>
              <a:cxn ang="0">
                <a:pos x="connsiteX1" y="connsiteY1"/>
              </a:cxn>
              <a:cxn ang="0">
                <a:pos x="connsiteX2" y="connsiteY2"/>
              </a:cxn>
              <a:cxn ang="0">
                <a:pos x="connsiteX3" y="connsiteY3"/>
              </a:cxn>
            </a:cxnLst>
            <a:rect l="l" t="t" r="r" b="b"/>
            <a:pathLst>
              <a:path w="6550429" h="3142211">
                <a:moveTo>
                  <a:pt x="0" y="3142211"/>
                </a:moveTo>
                <a:cubicBezTo>
                  <a:pt x="53339" y="2292234"/>
                  <a:pt x="106679" y="1442258"/>
                  <a:pt x="897774" y="1246909"/>
                </a:cubicBezTo>
                <a:cubicBezTo>
                  <a:pt x="1688869" y="1051560"/>
                  <a:pt x="3804458" y="2177934"/>
                  <a:pt x="4746567" y="1970116"/>
                </a:cubicBezTo>
                <a:cubicBezTo>
                  <a:pt x="5688676" y="1762298"/>
                  <a:pt x="6226233" y="308956"/>
                  <a:pt x="655042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 xmlns:a16="http://schemas.microsoft.com/office/drawing/2014/main" id="{8AB7D4FD-0BBE-4D0B-8026-48229C16AC5E}"/>
              </a:ext>
            </a:extLst>
          </p:cNvPr>
          <p:cNvGrpSpPr/>
          <p:nvPr/>
        </p:nvGrpSpPr>
        <p:grpSpPr>
          <a:xfrm>
            <a:off x="2190404" y="5213743"/>
            <a:ext cx="157942" cy="133003"/>
            <a:chOff x="1246909" y="191193"/>
            <a:chExt cx="357447" cy="394023"/>
          </a:xfrm>
        </p:grpSpPr>
        <p:cxnSp>
          <p:nvCxnSpPr>
            <p:cNvPr id="8" name="Straight Connector 7">
              <a:extLst>
                <a:ext uri="{FF2B5EF4-FFF2-40B4-BE49-F238E27FC236}">
                  <a16:creationId xmlns="" xmlns:a16="http://schemas.microsoft.com/office/drawing/2014/main" id="{B156FA79-827A-4634-801C-14EC39C9285A}"/>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08C2E277-4D65-47A4-9693-B0AF2A483287}"/>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 xmlns:a16="http://schemas.microsoft.com/office/drawing/2014/main" id="{58E63D97-39AA-406F-9AD6-8CF5C4BC4443}"/>
              </a:ext>
            </a:extLst>
          </p:cNvPr>
          <p:cNvGrpSpPr/>
          <p:nvPr/>
        </p:nvGrpSpPr>
        <p:grpSpPr>
          <a:xfrm>
            <a:off x="2248071" y="4568121"/>
            <a:ext cx="157942" cy="133003"/>
            <a:chOff x="1246909" y="191193"/>
            <a:chExt cx="357447" cy="394023"/>
          </a:xfrm>
        </p:grpSpPr>
        <p:cxnSp>
          <p:nvCxnSpPr>
            <p:cNvPr id="15" name="Straight Connector 14">
              <a:extLst>
                <a:ext uri="{FF2B5EF4-FFF2-40B4-BE49-F238E27FC236}">
                  <a16:creationId xmlns="" xmlns:a16="http://schemas.microsoft.com/office/drawing/2014/main" id="{8AE2E1DD-C2E5-49FB-BB9A-AD8E37D84B0B}"/>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3E0080DD-CFCC-42F0-8561-E6EA2CCD9327}"/>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 xmlns:a16="http://schemas.microsoft.com/office/drawing/2014/main" id="{9551FDB5-3FB9-46FF-B970-275E2FA0F837}"/>
              </a:ext>
            </a:extLst>
          </p:cNvPr>
          <p:cNvGrpSpPr/>
          <p:nvPr/>
        </p:nvGrpSpPr>
        <p:grpSpPr>
          <a:xfrm>
            <a:off x="2516849" y="4047190"/>
            <a:ext cx="157942" cy="133003"/>
            <a:chOff x="1246909" y="191193"/>
            <a:chExt cx="357447" cy="394023"/>
          </a:xfrm>
        </p:grpSpPr>
        <p:cxnSp>
          <p:nvCxnSpPr>
            <p:cNvPr id="18" name="Straight Connector 17">
              <a:extLst>
                <a:ext uri="{FF2B5EF4-FFF2-40B4-BE49-F238E27FC236}">
                  <a16:creationId xmlns="" xmlns:a16="http://schemas.microsoft.com/office/drawing/2014/main" id="{1CD98FC7-A632-4FB7-B95C-3F854C5488E1}"/>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9C99577E-A546-428E-89E5-87A95C06B333}"/>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 xmlns:a16="http://schemas.microsoft.com/office/drawing/2014/main" id="{79316FF8-AAE3-4A25-B3A0-53DC019A7E8B}"/>
              </a:ext>
            </a:extLst>
          </p:cNvPr>
          <p:cNvGrpSpPr/>
          <p:nvPr/>
        </p:nvGrpSpPr>
        <p:grpSpPr>
          <a:xfrm>
            <a:off x="3026697" y="3531801"/>
            <a:ext cx="157942" cy="133003"/>
            <a:chOff x="1246909" y="191193"/>
            <a:chExt cx="357447" cy="394023"/>
          </a:xfrm>
        </p:grpSpPr>
        <p:cxnSp>
          <p:nvCxnSpPr>
            <p:cNvPr id="21" name="Straight Connector 20">
              <a:extLst>
                <a:ext uri="{FF2B5EF4-FFF2-40B4-BE49-F238E27FC236}">
                  <a16:creationId xmlns="" xmlns:a16="http://schemas.microsoft.com/office/drawing/2014/main" id="{D4373555-F898-4889-A232-73371811312E}"/>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E52ACBBD-8CFB-43C3-B979-A9025E1683E4}"/>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 xmlns:a16="http://schemas.microsoft.com/office/drawing/2014/main" id="{18B341BD-395B-414A-B022-C55A702201F1}"/>
              </a:ext>
            </a:extLst>
          </p:cNvPr>
          <p:cNvGrpSpPr/>
          <p:nvPr/>
        </p:nvGrpSpPr>
        <p:grpSpPr>
          <a:xfrm>
            <a:off x="3869054" y="3783953"/>
            <a:ext cx="157942" cy="133003"/>
            <a:chOff x="1246909" y="191193"/>
            <a:chExt cx="357447" cy="394023"/>
          </a:xfrm>
        </p:grpSpPr>
        <p:cxnSp>
          <p:nvCxnSpPr>
            <p:cNvPr id="24" name="Straight Connector 23">
              <a:extLst>
                <a:ext uri="{FF2B5EF4-FFF2-40B4-BE49-F238E27FC236}">
                  <a16:creationId xmlns="" xmlns:a16="http://schemas.microsoft.com/office/drawing/2014/main" id="{3395D649-8AC7-4B6E-A2FC-913C8E2B54A9}"/>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3ED7A3EE-7A45-44C4-86FB-CEF7C66786BB}"/>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 xmlns:a16="http://schemas.microsoft.com/office/drawing/2014/main" id="{BF4A6C69-AF49-4E64-BC11-489E0F428CA8}"/>
              </a:ext>
            </a:extLst>
          </p:cNvPr>
          <p:cNvGrpSpPr/>
          <p:nvPr/>
        </p:nvGrpSpPr>
        <p:grpSpPr>
          <a:xfrm>
            <a:off x="4561781" y="3749594"/>
            <a:ext cx="157942" cy="133003"/>
            <a:chOff x="1246909" y="191193"/>
            <a:chExt cx="357447" cy="394023"/>
          </a:xfrm>
        </p:grpSpPr>
        <p:cxnSp>
          <p:nvCxnSpPr>
            <p:cNvPr id="27" name="Straight Connector 26">
              <a:extLst>
                <a:ext uri="{FF2B5EF4-FFF2-40B4-BE49-F238E27FC236}">
                  <a16:creationId xmlns="" xmlns:a16="http://schemas.microsoft.com/office/drawing/2014/main" id="{5D61408E-BAB3-49E7-81F2-8E280C112320}"/>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2B27D2B3-EF8F-4300-82C1-2D4889A2E301}"/>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 xmlns:a16="http://schemas.microsoft.com/office/drawing/2014/main" id="{B6CEB8C0-FA12-4120-A25E-E3167167B6EF}"/>
              </a:ext>
            </a:extLst>
          </p:cNvPr>
          <p:cNvGrpSpPr/>
          <p:nvPr/>
        </p:nvGrpSpPr>
        <p:grpSpPr>
          <a:xfrm>
            <a:off x="5603643" y="4221830"/>
            <a:ext cx="157942" cy="133003"/>
            <a:chOff x="1246909" y="191193"/>
            <a:chExt cx="357447" cy="394023"/>
          </a:xfrm>
        </p:grpSpPr>
        <p:cxnSp>
          <p:nvCxnSpPr>
            <p:cNvPr id="30" name="Straight Connector 29">
              <a:extLst>
                <a:ext uri="{FF2B5EF4-FFF2-40B4-BE49-F238E27FC236}">
                  <a16:creationId xmlns="" xmlns:a16="http://schemas.microsoft.com/office/drawing/2014/main" id="{F52B5AE3-80E9-4BB7-97C6-2816DB9DC5EE}"/>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6018312-8FEA-4630-9463-BDFE6FB42787}"/>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 xmlns:a16="http://schemas.microsoft.com/office/drawing/2014/main" id="{EEFEF6D1-8862-49FC-96E2-231890A4291C}"/>
              </a:ext>
            </a:extLst>
          </p:cNvPr>
          <p:cNvGrpSpPr/>
          <p:nvPr/>
        </p:nvGrpSpPr>
        <p:grpSpPr>
          <a:xfrm>
            <a:off x="7053781" y="4155328"/>
            <a:ext cx="157942" cy="133003"/>
            <a:chOff x="1246909" y="191193"/>
            <a:chExt cx="357447" cy="394023"/>
          </a:xfrm>
        </p:grpSpPr>
        <p:cxnSp>
          <p:nvCxnSpPr>
            <p:cNvPr id="33" name="Straight Connector 32">
              <a:extLst>
                <a:ext uri="{FF2B5EF4-FFF2-40B4-BE49-F238E27FC236}">
                  <a16:creationId xmlns="" xmlns:a16="http://schemas.microsoft.com/office/drawing/2014/main" id="{6491C899-F88B-4E08-B746-DAE3304F4FBD}"/>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496492CC-0EDC-41BC-A5B5-00CF7082826E}"/>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 xmlns:a16="http://schemas.microsoft.com/office/drawing/2014/main" id="{BDAA7B35-7CC6-4D7D-83C4-81D4973B2B5D}"/>
              </a:ext>
            </a:extLst>
          </p:cNvPr>
          <p:cNvGrpSpPr/>
          <p:nvPr/>
        </p:nvGrpSpPr>
        <p:grpSpPr>
          <a:xfrm>
            <a:off x="7979265" y="3598302"/>
            <a:ext cx="157942" cy="133003"/>
            <a:chOff x="1246909" y="191193"/>
            <a:chExt cx="357447" cy="394023"/>
          </a:xfrm>
        </p:grpSpPr>
        <p:cxnSp>
          <p:nvCxnSpPr>
            <p:cNvPr id="36" name="Straight Connector 35">
              <a:extLst>
                <a:ext uri="{FF2B5EF4-FFF2-40B4-BE49-F238E27FC236}">
                  <a16:creationId xmlns="" xmlns:a16="http://schemas.microsoft.com/office/drawing/2014/main" id="{4B1F9C52-94DB-4330-B855-1689F8B69EE8}"/>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 xmlns:a16="http://schemas.microsoft.com/office/drawing/2014/main" id="{42D143FC-B00F-489C-B3B9-8A377F0ED033}"/>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 xmlns:a16="http://schemas.microsoft.com/office/drawing/2014/main" id="{86B278E4-3928-4872-BCA2-D427DECA1DDD}"/>
              </a:ext>
            </a:extLst>
          </p:cNvPr>
          <p:cNvGrpSpPr/>
          <p:nvPr/>
        </p:nvGrpSpPr>
        <p:grpSpPr>
          <a:xfrm>
            <a:off x="8497425" y="2546188"/>
            <a:ext cx="157942" cy="133003"/>
            <a:chOff x="1246909" y="191193"/>
            <a:chExt cx="357447" cy="394023"/>
          </a:xfrm>
        </p:grpSpPr>
        <p:cxnSp>
          <p:nvCxnSpPr>
            <p:cNvPr id="39" name="Straight Connector 38">
              <a:extLst>
                <a:ext uri="{FF2B5EF4-FFF2-40B4-BE49-F238E27FC236}">
                  <a16:creationId xmlns="" xmlns:a16="http://schemas.microsoft.com/office/drawing/2014/main" id="{A999420E-58FC-473D-A44E-0168D9BAB6F5}"/>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BCA17070-AF57-4966-9C59-333DDF182311}"/>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 xmlns:a16="http://schemas.microsoft.com/office/drawing/2014/main" id="{1B6C5B50-62EC-4D5B-B97C-2159253FE523}"/>
              </a:ext>
            </a:extLst>
          </p:cNvPr>
          <p:cNvGrpSpPr/>
          <p:nvPr/>
        </p:nvGrpSpPr>
        <p:grpSpPr>
          <a:xfrm>
            <a:off x="8347564" y="3120321"/>
            <a:ext cx="157942" cy="133003"/>
            <a:chOff x="1246909" y="191193"/>
            <a:chExt cx="357447" cy="394023"/>
          </a:xfrm>
        </p:grpSpPr>
        <p:cxnSp>
          <p:nvCxnSpPr>
            <p:cNvPr id="42" name="Straight Connector 41">
              <a:extLst>
                <a:ext uri="{FF2B5EF4-FFF2-40B4-BE49-F238E27FC236}">
                  <a16:creationId xmlns="" xmlns:a16="http://schemas.microsoft.com/office/drawing/2014/main" id="{6A8CE28F-4ABE-4C95-A5A1-B7971A553AAE}"/>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415A2746-2FF7-4B94-8FB4-7C7E2DC90F6D}"/>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 xmlns:a16="http://schemas.microsoft.com/office/drawing/2014/main" id="{C393BB4E-4B50-4488-A9C2-0B0FA9272149}"/>
              </a:ext>
            </a:extLst>
          </p:cNvPr>
          <p:cNvGrpSpPr/>
          <p:nvPr/>
        </p:nvGrpSpPr>
        <p:grpSpPr>
          <a:xfrm>
            <a:off x="7527375" y="3938014"/>
            <a:ext cx="157942" cy="133003"/>
            <a:chOff x="1246909" y="191193"/>
            <a:chExt cx="357447" cy="394023"/>
          </a:xfrm>
        </p:grpSpPr>
        <p:cxnSp>
          <p:nvCxnSpPr>
            <p:cNvPr id="45" name="Straight Connector 44">
              <a:extLst>
                <a:ext uri="{FF2B5EF4-FFF2-40B4-BE49-F238E27FC236}">
                  <a16:creationId xmlns="" xmlns:a16="http://schemas.microsoft.com/office/drawing/2014/main" id="{3BE9F622-8838-45DB-B04A-8C41EF83E2E2}"/>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3DC1C05A-828E-4975-B1F6-23B83D22A0DF}"/>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 xmlns:a16="http://schemas.microsoft.com/office/drawing/2014/main" id="{20CBAE74-C9C0-4271-B4DB-16DC5B698866}"/>
              </a:ext>
            </a:extLst>
          </p:cNvPr>
          <p:cNvGrpSpPr/>
          <p:nvPr/>
        </p:nvGrpSpPr>
        <p:grpSpPr>
          <a:xfrm>
            <a:off x="6310225" y="4288331"/>
            <a:ext cx="157942" cy="133003"/>
            <a:chOff x="1246909" y="191193"/>
            <a:chExt cx="357447" cy="394023"/>
          </a:xfrm>
        </p:grpSpPr>
        <p:cxnSp>
          <p:nvCxnSpPr>
            <p:cNvPr id="48" name="Straight Connector 47">
              <a:extLst>
                <a:ext uri="{FF2B5EF4-FFF2-40B4-BE49-F238E27FC236}">
                  <a16:creationId xmlns="" xmlns:a16="http://schemas.microsoft.com/office/drawing/2014/main" id="{B7832245-03DF-4F5A-9B74-006F0E72AF17}"/>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 xmlns:a16="http://schemas.microsoft.com/office/drawing/2014/main" id="{D2977FCA-AF9C-45F7-9E03-33AED2DE309F}"/>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 xmlns:a16="http://schemas.microsoft.com/office/drawing/2014/main" id="{C2E02BCE-8C91-4866-AF75-69DAF2813E2C}"/>
              </a:ext>
            </a:extLst>
          </p:cNvPr>
          <p:cNvGrpSpPr/>
          <p:nvPr/>
        </p:nvGrpSpPr>
        <p:grpSpPr>
          <a:xfrm>
            <a:off x="5248967" y="4004515"/>
            <a:ext cx="157942" cy="133003"/>
            <a:chOff x="1246909" y="191193"/>
            <a:chExt cx="357447" cy="394023"/>
          </a:xfrm>
        </p:grpSpPr>
        <p:cxnSp>
          <p:nvCxnSpPr>
            <p:cNvPr id="51" name="Straight Connector 50">
              <a:extLst>
                <a:ext uri="{FF2B5EF4-FFF2-40B4-BE49-F238E27FC236}">
                  <a16:creationId xmlns="" xmlns:a16="http://schemas.microsoft.com/office/drawing/2014/main" id="{74D74766-ADE6-41C6-BB64-B0BC5C3A23B8}"/>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 xmlns:a16="http://schemas.microsoft.com/office/drawing/2014/main" id="{A1695B77-0E2B-46B7-A6D2-77CE39B8D418}"/>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53" name="Picture 52">
            <a:extLst>
              <a:ext uri="{FF2B5EF4-FFF2-40B4-BE49-F238E27FC236}">
                <a16:creationId xmlns="" xmlns:a16="http://schemas.microsoft.com/office/drawing/2014/main" id="{BCA0BD7F-EE0B-4834-8943-40F2E6610827}"/>
              </a:ext>
            </a:extLst>
          </p:cNvPr>
          <p:cNvPicPr>
            <a:picLocks noChangeAspect="1"/>
          </p:cNvPicPr>
          <p:nvPr/>
        </p:nvPicPr>
        <p:blipFill>
          <a:blip r:embed="rId2"/>
          <a:stretch>
            <a:fillRect/>
          </a:stretch>
        </p:blipFill>
        <p:spPr>
          <a:xfrm>
            <a:off x="5244665" y="3850454"/>
            <a:ext cx="581025" cy="628650"/>
          </a:xfrm>
          <a:prstGeom prst="rect">
            <a:avLst/>
          </a:prstGeom>
        </p:spPr>
      </p:pic>
      <p:pic>
        <p:nvPicPr>
          <p:cNvPr id="54" name="Picture 53">
            <a:extLst>
              <a:ext uri="{FF2B5EF4-FFF2-40B4-BE49-F238E27FC236}">
                <a16:creationId xmlns="" xmlns:a16="http://schemas.microsoft.com/office/drawing/2014/main" id="{30C84496-3ED2-4128-8191-BE3EBF8B4155}"/>
              </a:ext>
            </a:extLst>
          </p:cNvPr>
          <p:cNvPicPr>
            <a:picLocks noChangeAspect="1"/>
          </p:cNvPicPr>
          <p:nvPr/>
        </p:nvPicPr>
        <p:blipFill>
          <a:blip r:embed="rId3"/>
          <a:stretch>
            <a:fillRect/>
          </a:stretch>
        </p:blipFill>
        <p:spPr>
          <a:xfrm>
            <a:off x="3819205" y="3497007"/>
            <a:ext cx="590550" cy="638175"/>
          </a:xfrm>
          <a:prstGeom prst="rect">
            <a:avLst/>
          </a:prstGeom>
        </p:spPr>
      </p:pic>
      <p:pic>
        <p:nvPicPr>
          <p:cNvPr id="55" name="Picture 54">
            <a:extLst>
              <a:ext uri="{FF2B5EF4-FFF2-40B4-BE49-F238E27FC236}">
                <a16:creationId xmlns="" xmlns:a16="http://schemas.microsoft.com/office/drawing/2014/main" id="{284DD6D3-4FC5-4D55-800C-6A2F1B2A24A3}"/>
              </a:ext>
            </a:extLst>
          </p:cNvPr>
          <p:cNvPicPr>
            <a:picLocks noChangeAspect="1"/>
          </p:cNvPicPr>
          <p:nvPr/>
        </p:nvPicPr>
        <p:blipFill>
          <a:blip r:embed="rId4"/>
          <a:stretch>
            <a:fillRect/>
          </a:stretch>
        </p:blipFill>
        <p:spPr>
          <a:xfrm>
            <a:off x="6933127" y="3982956"/>
            <a:ext cx="581025" cy="619125"/>
          </a:xfrm>
          <a:prstGeom prst="rect">
            <a:avLst/>
          </a:prstGeom>
        </p:spPr>
      </p:pic>
      <p:grpSp>
        <p:nvGrpSpPr>
          <p:cNvPr id="61" name="Group 60">
            <a:extLst>
              <a:ext uri="{FF2B5EF4-FFF2-40B4-BE49-F238E27FC236}">
                <a16:creationId xmlns="" xmlns:a16="http://schemas.microsoft.com/office/drawing/2014/main" id="{50F33458-DA31-49BA-9F4C-08C78F7EB3E5}"/>
              </a:ext>
            </a:extLst>
          </p:cNvPr>
          <p:cNvGrpSpPr/>
          <p:nvPr/>
        </p:nvGrpSpPr>
        <p:grpSpPr>
          <a:xfrm>
            <a:off x="3866760" y="3872603"/>
            <a:ext cx="5032015" cy="2362529"/>
            <a:chOff x="3866760" y="3872603"/>
            <a:chExt cx="5032015" cy="2362529"/>
          </a:xfrm>
        </p:grpSpPr>
        <p:cxnSp>
          <p:nvCxnSpPr>
            <p:cNvPr id="57" name="Straight Arrow Connector 56">
              <a:extLst>
                <a:ext uri="{FF2B5EF4-FFF2-40B4-BE49-F238E27FC236}">
                  <a16:creationId xmlns="" xmlns:a16="http://schemas.microsoft.com/office/drawing/2014/main" id="{BA8BD9E0-D0DA-4103-A5B2-020E141738BA}"/>
                </a:ext>
              </a:extLst>
            </p:cNvPr>
            <p:cNvCxnSpPr>
              <a:cxnSpLocks/>
            </p:cNvCxnSpPr>
            <p:nvPr/>
          </p:nvCxnSpPr>
          <p:spPr>
            <a:xfrm>
              <a:off x="3866760" y="3872603"/>
              <a:ext cx="2955980" cy="548731"/>
            </a:xfrm>
            <a:prstGeom prst="straightConnector1">
              <a:avLst/>
            </a:prstGeom>
            <a:ln w="38100">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60" name="TextBox 59">
              <a:extLst>
                <a:ext uri="{FF2B5EF4-FFF2-40B4-BE49-F238E27FC236}">
                  <a16:creationId xmlns="" xmlns:a16="http://schemas.microsoft.com/office/drawing/2014/main" id="{D93E871C-3897-4619-BC28-68D024BE191D}"/>
                </a:ext>
              </a:extLst>
            </p:cNvPr>
            <p:cNvSpPr txBox="1"/>
            <p:nvPr/>
          </p:nvSpPr>
          <p:spPr>
            <a:xfrm>
              <a:off x="5942795" y="5311802"/>
              <a:ext cx="2955980" cy="923330"/>
            </a:xfrm>
            <a:prstGeom prst="rect">
              <a:avLst/>
            </a:prstGeom>
            <a:noFill/>
          </p:spPr>
          <p:txBody>
            <a:bodyPr wrap="square" rtlCol="0">
              <a:spAutoFit/>
            </a:bodyPr>
            <a:lstStyle/>
            <a:p>
              <a:r>
                <a:rPr lang="en-US" dirty="0">
                  <a:solidFill>
                    <a:srgbClr val="00B050"/>
                  </a:solidFill>
                </a:rPr>
                <a:t>Encoder must be sensitive to this variation to reconstruct well</a:t>
              </a:r>
            </a:p>
          </p:txBody>
        </p:sp>
      </p:grpSp>
      <p:grpSp>
        <p:nvGrpSpPr>
          <p:cNvPr id="65" name="Group 64">
            <a:extLst>
              <a:ext uri="{FF2B5EF4-FFF2-40B4-BE49-F238E27FC236}">
                <a16:creationId xmlns="" xmlns:a16="http://schemas.microsoft.com/office/drawing/2014/main" id="{77F2F80A-266F-457B-8810-26A978FFB9D4}"/>
              </a:ext>
            </a:extLst>
          </p:cNvPr>
          <p:cNvGrpSpPr/>
          <p:nvPr/>
        </p:nvGrpSpPr>
        <p:grpSpPr>
          <a:xfrm>
            <a:off x="1608630" y="2034940"/>
            <a:ext cx="3935959" cy="3457610"/>
            <a:chOff x="1608630" y="2034940"/>
            <a:chExt cx="3935959" cy="3457610"/>
          </a:xfrm>
        </p:grpSpPr>
        <p:cxnSp>
          <p:nvCxnSpPr>
            <p:cNvPr id="63" name="Straight Arrow Connector 62">
              <a:extLst>
                <a:ext uri="{FF2B5EF4-FFF2-40B4-BE49-F238E27FC236}">
                  <a16:creationId xmlns="" xmlns:a16="http://schemas.microsoft.com/office/drawing/2014/main" id="{7A544322-956E-4022-A9AC-3DD1DC757FCB}"/>
                </a:ext>
              </a:extLst>
            </p:cNvPr>
            <p:cNvCxnSpPr>
              <a:cxnSpLocks/>
            </p:cNvCxnSpPr>
            <p:nvPr/>
          </p:nvCxnSpPr>
          <p:spPr>
            <a:xfrm flipV="1">
              <a:off x="5223361" y="2409649"/>
              <a:ext cx="321228" cy="3082901"/>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64" name="TextBox 63">
              <a:extLst>
                <a:ext uri="{FF2B5EF4-FFF2-40B4-BE49-F238E27FC236}">
                  <a16:creationId xmlns="" xmlns:a16="http://schemas.microsoft.com/office/drawing/2014/main" id="{5538AAD0-4449-4F62-8A19-95CDF50921E6}"/>
                </a:ext>
              </a:extLst>
            </p:cNvPr>
            <p:cNvSpPr txBox="1"/>
            <p:nvPr/>
          </p:nvSpPr>
          <p:spPr>
            <a:xfrm>
              <a:off x="1608630" y="2034940"/>
              <a:ext cx="3535760" cy="923330"/>
            </a:xfrm>
            <a:prstGeom prst="rect">
              <a:avLst/>
            </a:prstGeom>
            <a:noFill/>
          </p:spPr>
          <p:txBody>
            <a:bodyPr wrap="square" rtlCol="0">
              <a:spAutoFit/>
            </a:bodyPr>
            <a:lstStyle/>
            <a:p>
              <a:r>
                <a:rPr lang="en-US" dirty="0">
                  <a:solidFill>
                    <a:srgbClr val="FF0000"/>
                  </a:solidFill>
                </a:rPr>
                <a:t>Encoder doesn’t need to be sensitive to this variation (not observed in training data)</a:t>
              </a:r>
            </a:p>
          </p:txBody>
        </p:sp>
      </p:grpSp>
    </p:spTree>
    <p:extLst>
      <p:ext uri="{BB962C8B-B14F-4D97-AF65-F5344CB8AC3E}">
        <p14:creationId xmlns:p14="http://schemas.microsoft.com/office/powerpoint/2010/main" val="323244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12DCAC-48A7-44EF-8960-EBB9DB35AEE7}"/>
              </a:ext>
            </a:extLst>
          </p:cNvPr>
          <p:cNvSpPr>
            <a:spLocks noGrp="1"/>
          </p:cNvSpPr>
          <p:nvPr>
            <p:ph type="title"/>
          </p:nvPr>
        </p:nvSpPr>
        <p:spPr>
          <a:xfrm>
            <a:off x="1024128" y="585216"/>
            <a:ext cx="9720072" cy="1499616"/>
          </a:xfrm>
        </p:spPr>
        <p:txBody>
          <a:bodyPr/>
          <a:lstStyle/>
          <a:p>
            <a:r>
              <a:rPr lang="en-US"/>
              <a:t>Which autoencoder?	</a:t>
            </a:r>
            <a:endParaRPr lang="he-IL" dirty="0"/>
          </a:p>
        </p:txBody>
      </p:sp>
      <p:sp>
        <p:nvSpPr>
          <p:cNvPr id="3" name="Content Placeholder 2">
            <a:extLst>
              <a:ext uri="{FF2B5EF4-FFF2-40B4-BE49-F238E27FC236}">
                <a16:creationId xmlns="" xmlns:a16="http://schemas.microsoft.com/office/drawing/2014/main" id="{29304AC9-D5CD-44E2-9308-041B4400A985}"/>
              </a:ext>
            </a:extLst>
          </p:cNvPr>
          <p:cNvSpPr>
            <a:spLocks noGrp="1"/>
          </p:cNvSpPr>
          <p:nvPr>
            <p:ph idx="1"/>
          </p:nvPr>
        </p:nvSpPr>
        <p:spPr>
          <a:xfrm>
            <a:off x="201336" y="2286000"/>
            <a:ext cx="11669086" cy="4023360"/>
          </a:xfrm>
        </p:spPr>
        <p:txBody>
          <a:bodyPr>
            <a:noAutofit/>
          </a:bodyPr>
          <a:lstStyle/>
          <a:p>
            <a:r>
              <a:rPr lang="en-US" sz="3200" dirty="0"/>
              <a:t>- DAE make the</a:t>
            </a:r>
            <a:r>
              <a:rPr lang="en-US" sz="3200" b="1" dirty="0"/>
              <a:t> reconstruction function</a:t>
            </a:r>
            <a:r>
              <a:rPr lang="en-US" sz="3200" dirty="0"/>
              <a:t> resist small, finite sized 	perturbations in input.</a:t>
            </a:r>
          </a:p>
          <a:p>
            <a:r>
              <a:rPr lang="en-US" sz="3200" dirty="0"/>
              <a:t>- CAE make the </a:t>
            </a:r>
            <a:r>
              <a:rPr lang="en-US" sz="3200" b="1" dirty="0"/>
              <a:t>feature encoding function </a:t>
            </a:r>
            <a:r>
              <a:rPr lang="en-US" sz="3200" dirty="0"/>
              <a:t>resist small, infinitesimal 	perturbations in input.</a:t>
            </a:r>
          </a:p>
          <a:p>
            <a:endParaRPr lang="en-US" sz="3200" dirty="0"/>
          </a:p>
          <a:p>
            <a:r>
              <a:rPr lang="en-US" sz="3200" dirty="0"/>
              <a:t>- Both denoising AE and contractive AE perform well!</a:t>
            </a:r>
          </a:p>
          <a:p>
            <a:pPr lvl="1"/>
            <a:endParaRPr lang="he-IL" sz="3200" dirty="0"/>
          </a:p>
        </p:txBody>
      </p:sp>
    </p:spTree>
    <p:extLst>
      <p:ext uri="{BB962C8B-B14F-4D97-AF65-F5344CB8AC3E}">
        <p14:creationId xmlns:p14="http://schemas.microsoft.com/office/powerpoint/2010/main" val="20984039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12DCAC-48A7-44EF-8960-EBB9DB35AEE7}"/>
              </a:ext>
            </a:extLst>
          </p:cNvPr>
          <p:cNvSpPr>
            <a:spLocks noGrp="1"/>
          </p:cNvSpPr>
          <p:nvPr>
            <p:ph type="title"/>
          </p:nvPr>
        </p:nvSpPr>
        <p:spPr>
          <a:xfrm>
            <a:off x="1024128" y="585216"/>
            <a:ext cx="9720072" cy="1499616"/>
          </a:xfrm>
        </p:spPr>
        <p:txBody>
          <a:bodyPr/>
          <a:lstStyle/>
          <a:p>
            <a:r>
              <a:rPr lang="en-US"/>
              <a:t>Which autoencoder?	</a:t>
            </a:r>
            <a:endParaRPr lang="he-IL" dirty="0"/>
          </a:p>
        </p:txBody>
      </p:sp>
      <p:sp>
        <p:nvSpPr>
          <p:cNvPr id="3" name="Content Placeholder 2">
            <a:extLst>
              <a:ext uri="{FF2B5EF4-FFF2-40B4-BE49-F238E27FC236}">
                <a16:creationId xmlns="" xmlns:a16="http://schemas.microsoft.com/office/drawing/2014/main" id="{29304AC9-D5CD-44E2-9308-041B4400A985}"/>
              </a:ext>
            </a:extLst>
          </p:cNvPr>
          <p:cNvSpPr>
            <a:spLocks noGrp="1"/>
          </p:cNvSpPr>
          <p:nvPr>
            <p:ph idx="1"/>
          </p:nvPr>
        </p:nvSpPr>
        <p:spPr>
          <a:xfrm>
            <a:off x="234892" y="2286000"/>
            <a:ext cx="11761365" cy="4023360"/>
          </a:xfrm>
        </p:spPr>
        <p:txBody>
          <a:bodyPr>
            <a:noAutofit/>
          </a:bodyPr>
          <a:lstStyle/>
          <a:p>
            <a:pPr lvl="1">
              <a:buFont typeface="Wingdings" panose="05000000000000000000" pitchFamily="2" charset="2"/>
              <a:buChar char="q"/>
            </a:pPr>
            <a:r>
              <a:rPr lang="en-US" sz="3200" dirty="0"/>
              <a:t>Advantage of DAE: simpler to implement</a:t>
            </a:r>
          </a:p>
          <a:p>
            <a:pPr lvl="2">
              <a:buFontTx/>
              <a:buChar char="-"/>
            </a:pPr>
            <a:r>
              <a:rPr lang="en-US" sz="3200" dirty="0"/>
              <a:t>Requires adding one or two lines of code to regular AE.</a:t>
            </a:r>
          </a:p>
          <a:p>
            <a:pPr lvl="2">
              <a:buFontTx/>
              <a:buChar char="-"/>
            </a:pPr>
            <a:r>
              <a:rPr lang="en-US" sz="3200" dirty="0"/>
              <a:t>No need to compute Jacobian of hidden layer.</a:t>
            </a:r>
          </a:p>
          <a:p>
            <a:pPr lvl="2">
              <a:buFontTx/>
              <a:buChar char="-"/>
            </a:pPr>
            <a:endParaRPr lang="en-US" sz="3200" dirty="0"/>
          </a:p>
          <a:p>
            <a:pPr lvl="1">
              <a:buFont typeface="Wingdings" panose="05000000000000000000" pitchFamily="2" charset="2"/>
              <a:buChar char="q"/>
            </a:pPr>
            <a:r>
              <a:rPr lang="en-US" sz="3200" dirty="0"/>
              <a:t>Advantage of CAE: gradient is deterministic.</a:t>
            </a:r>
          </a:p>
          <a:p>
            <a:pPr marL="128016" lvl="1" indent="0">
              <a:buNone/>
            </a:pPr>
            <a:r>
              <a:rPr lang="en-US" sz="3200" dirty="0"/>
              <a:t>   - might be more stable than DAE, which uses a sampled gradient.</a:t>
            </a:r>
          </a:p>
          <a:p>
            <a:pPr marL="128016" lvl="1" indent="0">
              <a:buNone/>
            </a:pPr>
            <a:r>
              <a:rPr lang="en-US" sz="3200" dirty="0"/>
              <a:t>   - one less hyper-parameter to tune (noise-factor)</a:t>
            </a:r>
            <a:endParaRPr lang="he-IL" sz="3200" dirty="0"/>
          </a:p>
        </p:txBody>
      </p:sp>
    </p:spTree>
    <p:extLst>
      <p:ext uri="{BB962C8B-B14F-4D97-AF65-F5344CB8AC3E}">
        <p14:creationId xmlns:p14="http://schemas.microsoft.com/office/powerpoint/2010/main" val="329634541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14A407-2CCE-40EF-B568-F7C8EC0DF5E4}"/>
              </a:ext>
            </a:extLst>
          </p:cNvPr>
          <p:cNvSpPr>
            <a:spLocks noGrp="1"/>
          </p:cNvSpPr>
          <p:nvPr>
            <p:ph type="title"/>
          </p:nvPr>
        </p:nvSpPr>
        <p:spPr/>
        <p:txBody>
          <a:bodyPr/>
          <a:lstStyle/>
          <a:p>
            <a:r>
              <a:rPr lang="en-US" dirty="0"/>
              <a:t>References</a:t>
            </a:r>
            <a:endParaRPr lang="he-IL" dirty="0"/>
          </a:p>
        </p:txBody>
      </p:sp>
      <p:sp>
        <p:nvSpPr>
          <p:cNvPr id="4" name="TextBox 3">
            <a:extLst>
              <a:ext uri="{FF2B5EF4-FFF2-40B4-BE49-F238E27FC236}">
                <a16:creationId xmlns="" xmlns:a16="http://schemas.microsoft.com/office/drawing/2014/main" id="{6BC32499-DE6E-4953-9C8E-FF620BDC1DBF}"/>
              </a:ext>
            </a:extLst>
          </p:cNvPr>
          <p:cNvSpPr txBox="1"/>
          <p:nvPr/>
        </p:nvSpPr>
        <p:spPr>
          <a:xfrm>
            <a:off x="838899" y="2105637"/>
            <a:ext cx="10058400" cy="2308324"/>
          </a:xfrm>
          <a:prstGeom prst="rect">
            <a:avLst/>
          </a:prstGeom>
          <a:noFill/>
        </p:spPr>
        <p:txBody>
          <a:bodyPr wrap="square" rtlCol="1">
            <a:spAutoFit/>
          </a:bodyPr>
          <a:lstStyle/>
          <a:p>
            <a:pPr marL="342900" indent="-342900">
              <a:buAutoNum type="arabicPeriod"/>
            </a:pPr>
            <a:r>
              <a:rPr lang="en-US" dirty="0">
                <a:hlinkClick r:id="rId2"/>
              </a:rPr>
              <a:t>https://arxiv.org/pdf/1206.5538.pdf</a:t>
            </a:r>
            <a:endParaRPr lang="en-US" dirty="0"/>
          </a:p>
          <a:p>
            <a:pPr marL="342900" indent="-342900">
              <a:buAutoNum type="arabicPeriod"/>
            </a:pPr>
            <a:r>
              <a:rPr lang="en-US" dirty="0">
                <a:hlinkClick r:id="rId3"/>
              </a:rPr>
              <a:t>http://www.deeplearningbook.org/contents/autoencoders.html</a:t>
            </a:r>
            <a:endParaRPr lang="en-US" dirty="0"/>
          </a:p>
          <a:p>
            <a:pPr marL="342900" indent="-342900">
              <a:buAutoNum type="arabicPeriod"/>
            </a:pPr>
            <a:r>
              <a:rPr lang="en-US" dirty="0">
                <a:hlinkClick r:id="rId4"/>
              </a:rPr>
              <a:t>http://deeplearning.net/tutorial/dA.html</a:t>
            </a:r>
            <a:endParaRPr lang="en-US" dirty="0"/>
          </a:p>
          <a:p>
            <a:pPr marL="342900" indent="-342900">
              <a:buAutoNum type="arabicPeriod"/>
            </a:pPr>
            <a:r>
              <a:rPr lang="en-US" dirty="0">
                <a:hlinkClick r:id="rId5"/>
              </a:rPr>
              <a:t>http://ufldl.stanford.edu/tutorial/unsupervised/Autoencoders/</a:t>
            </a:r>
            <a:endParaRPr lang="en-US" dirty="0"/>
          </a:p>
          <a:p>
            <a:pPr marL="342900" indent="-342900">
              <a:buAutoNum type="arabicPeriod"/>
            </a:pPr>
            <a:r>
              <a:rPr lang="en-US" dirty="0">
                <a:hlinkClick r:id="rId6"/>
              </a:rPr>
              <a:t>http://ufldl.stanford.edu/wiki/index.php/Stacked_Autoencoders</a:t>
            </a:r>
            <a:r>
              <a:rPr lang="en-US" dirty="0"/>
              <a:t> </a:t>
            </a:r>
          </a:p>
          <a:p>
            <a:pPr marL="342900" indent="-342900">
              <a:buAutoNum type="arabicPeriod"/>
            </a:pPr>
            <a:r>
              <a:rPr lang="en-US" dirty="0">
                <a:hlinkClick r:id="rId7"/>
              </a:rPr>
              <a:t>http://www.jmlr.org/papers/volume11/vincent10a/vincent10a.pdf</a:t>
            </a:r>
            <a:r>
              <a:rPr lang="en-US" dirty="0"/>
              <a:t> </a:t>
            </a:r>
          </a:p>
          <a:p>
            <a:pPr marL="342900" indent="-342900">
              <a:buAutoNum type="arabicPeriod"/>
            </a:pPr>
            <a:r>
              <a:rPr lang="en-US" dirty="0">
                <a:hlinkClick r:id="rId8"/>
              </a:rPr>
              <a:t>https://codeburst.io/deep-learning-types-and-autoencoders-a40ee6754663</a:t>
            </a:r>
            <a:r>
              <a:rPr lang="en-US" dirty="0"/>
              <a:t> </a:t>
            </a:r>
          </a:p>
          <a:p>
            <a:endParaRPr lang="he-IL" dirty="0"/>
          </a:p>
        </p:txBody>
      </p:sp>
    </p:spTree>
    <p:extLst>
      <p:ext uri="{BB962C8B-B14F-4D97-AF65-F5344CB8AC3E}">
        <p14:creationId xmlns:p14="http://schemas.microsoft.com/office/powerpoint/2010/main" val="11872390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7CCB02-4EF5-4B50-B3A2-9F94294E9EAF}"/>
              </a:ext>
            </a:extLst>
          </p:cNvPr>
          <p:cNvSpPr>
            <a:spLocks noGrp="1"/>
          </p:cNvSpPr>
          <p:nvPr>
            <p:ph type="title"/>
          </p:nvPr>
        </p:nvSpPr>
        <p:spPr>
          <a:xfrm>
            <a:off x="1024128" y="585216"/>
            <a:ext cx="9720072" cy="1499616"/>
          </a:xfrm>
        </p:spPr>
        <p:txBody>
          <a:bodyPr vert="horz" lIns="91440" tIns="45720" rIns="91440" bIns="45720" rtlCol="0" anchor="ctr">
            <a:normAutofit/>
          </a:bodyPr>
          <a:lstStyle/>
          <a:p>
            <a:r>
              <a:rPr lang="en-US" sz="3900" dirty="0"/>
              <a:t>	Supervised Learning vs Unsupervised Learning</a:t>
            </a:r>
            <a:br>
              <a:rPr lang="en-US" sz="3900" dirty="0"/>
            </a:br>
            <a:endParaRPr lang="en-US" sz="3900" dirty="0"/>
          </a:p>
        </p:txBody>
      </p:sp>
      <p:graphicFrame>
        <p:nvGraphicFramePr>
          <p:cNvPr id="6" name="TextBox 3">
            <a:extLst>
              <a:ext uri="{FF2B5EF4-FFF2-40B4-BE49-F238E27FC236}">
                <a16:creationId xmlns="" xmlns:a16="http://schemas.microsoft.com/office/drawing/2014/main" id="{CD9FDABC-0B0F-40FB-8A2E-1FF5642E4333}"/>
              </a:ext>
            </a:extLst>
          </p:cNvPr>
          <p:cNvGraphicFramePr/>
          <p:nvPr>
            <p:extLst>
              <p:ext uri="{D42A27DB-BD31-4B8C-83A1-F6EECF244321}">
                <p14:modId xmlns:p14="http://schemas.microsoft.com/office/powerpoint/2010/main" val="2779371558"/>
              </p:ext>
            </p:extLst>
          </p:nvPr>
        </p:nvGraphicFramePr>
        <p:xfrm>
          <a:off x="377505" y="1736522"/>
          <a:ext cx="10366695" cy="45722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54136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7CCB02-4EF5-4B50-B3A2-9F94294E9EAF}"/>
              </a:ext>
            </a:extLst>
          </p:cNvPr>
          <p:cNvSpPr>
            <a:spLocks noGrp="1"/>
          </p:cNvSpPr>
          <p:nvPr>
            <p:ph type="title"/>
          </p:nvPr>
        </p:nvSpPr>
        <p:spPr>
          <a:xfrm>
            <a:off x="1024128" y="585216"/>
            <a:ext cx="9720072" cy="1499616"/>
          </a:xfrm>
        </p:spPr>
        <p:txBody>
          <a:bodyPr vert="horz" lIns="91440" tIns="45720" rIns="91440" bIns="45720" rtlCol="0" anchor="ctr">
            <a:normAutofit/>
          </a:bodyPr>
          <a:lstStyle/>
          <a:p>
            <a:r>
              <a:rPr lang="en-US" sz="3900"/>
              <a:t>	Supervised Learning vs Unsupervised Learning</a:t>
            </a:r>
            <a:br>
              <a:rPr lang="en-US" sz="3900"/>
            </a:br>
            <a:endParaRPr lang="en-US" sz="3900"/>
          </a:p>
        </p:txBody>
      </p:sp>
      <p:graphicFrame>
        <p:nvGraphicFramePr>
          <p:cNvPr id="6" name="TextBox 3">
            <a:extLst>
              <a:ext uri="{FF2B5EF4-FFF2-40B4-BE49-F238E27FC236}">
                <a16:creationId xmlns="" xmlns:a16="http://schemas.microsoft.com/office/drawing/2014/main" id="{FB9746B5-E64C-457E-B437-6132111C9252}"/>
              </a:ext>
            </a:extLst>
          </p:cNvPr>
          <p:cNvGraphicFramePr/>
          <p:nvPr>
            <p:extLst>
              <p:ext uri="{D42A27DB-BD31-4B8C-83A1-F6EECF244321}">
                <p14:modId xmlns:p14="http://schemas.microsoft.com/office/powerpoint/2010/main" val="1370274246"/>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44984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7CCB02-4EF5-4B50-B3A2-9F94294E9EAF}"/>
              </a:ext>
            </a:extLst>
          </p:cNvPr>
          <p:cNvSpPr>
            <a:spLocks noGrp="1"/>
          </p:cNvSpPr>
          <p:nvPr>
            <p:ph type="title"/>
          </p:nvPr>
        </p:nvSpPr>
        <p:spPr>
          <a:xfrm>
            <a:off x="1066800" y="920539"/>
            <a:ext cx="10058400" cy="630170"/>
          </a:xfrm>
        </p:spPr>
        <p:txBody>
          <a:bodyPr>
            <a:normAutofit fontScale="90000"/>
          </a:bodyPr>
          <a:lstStyle/>
          <a:p>
            <a:r>
              <a:rPr lang="en-US"/>
              <a:t>Unsupervised Learning </a:t>
            </a:r>
            <a:endParaRPr lang="he-IL" dirty="0"/>
          </a:p>
        </p:txBody>
      </p:sp>
      <p:sp>
        <p:nvSpPr>
          <p:cNvPr id="4" name="Content Placeholder 2">
            <a:extLst>
              <a:ext uri="{FF2B5EF4-FFF2-40B4-BE49-F238E27FC236}">
                <a16:creationId xmlns="" xmlns:a16="http://schemas.microsoft.com/office/drawing/2014/main" id="{548F828B-2030-4ABC-8E2F-EF4A6B94015A}"/>
              </a:ext>
            </a:extLst>
          </p:cNvPr>
          <p:cNvSpPr txBox="1">
            <a:spLocks/>
          </p:cNvSpPr>
          <p:nvPr/>
        </p:nvSpPr>
        <p:spPr>
          <a:xfrm>
            <a:off x="548979" y="1817491"/>
            <a:ext cx="5401744" cy="4119970"/>
          </a:xfrm>
          <a:prstGeom prst="rect">
            <a:avLst/>
          </a:prstGeom>
        </p:spPr>
        <p:txBody>
          <a:bodyPr vert="horz" lIns="0" tIns="45720" rIns="0" bIns="45720" rtlCol="0">
            <a:noAutofit/>
          </a:bodyPr>
          <a:lstStyle>
            <a:lvl1pPr marL="91440" indent="-91440" algn="r" defTabSz="914400" rtl="1"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r" defTabSz="914400" rtl="1"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l"/>
            <a:endParaRPr lang="en-US" sz="2800"/>
          </a:p>
          <a:p>
            <a:pPr algn="l"/>
            <a:r>
              <a:rPr lang="en-US" sz="2800">
                <a:solidFill>
                  <a:schemeClr val="tx1"/>
                </a:solidFill>
              </a:rPr>
              <a:t>Unsupervised Learning</a:t>
            </a:r>
          </a:p>
          <a:p>
            <a:pPr algn="l"/>
            <a:r>
              <a:rPr lang="en-US" sz="2800">
                <a:solidFill>
                  <a:schemeClr val="tx1"/>
                </a:solidFill>
              </a:rPr>
              <a:t>Data: X (no labels!)</a:t>
            </a:r>
          </a:p>
          <a:p>
            <a:pPr algn="l"/>
            <a:r>
              <a:rPr lang="en-US" sz="2800">
                <a:solidFill>
                  <a:schemeClr val="tx1"/>
                </a:solidFill>
              </a:rPr>
              <a:t>Goal: Learn the structure of the data (learn correlations between features)</a:t>
            </a:r>
            <a:endParaRPr lang="en-US" sz="2800" dirty="0">
              <a:solidFill>
                <a:schemeClr val="tx1"/>
              </a:solidFill>
            </a:endParaRPr>
          </a:p>
        </p:txBody>
      </p:sp>
      <p:pic>
        <p:nvPicPr>
          <p:cNvPr id="7" name="Picture 6">
            <a:extLst>
              <a:ext uri="{FF2B5EF4-FFF2-40B4-BE49-F238E27FC236}">
                <a16:creationId xmlns="" xmlns:a16="http://schemas.microsoft.com/office/drawing/2014/main" id="{7B4AAB4C-D83C-401D-ABB5-6559EECE9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140" y="1235624"/>
            <a:ext cx="4135772" cy="4928933"/>
          </a:xfrm>
          <a:prstGeom prst="rect">
            <a:avLst/>
          </a:prstGeom>
        </p:spPr>
      </p:pic>
    </p:spTree>
    <p:extLst>
      <p:ext uri="{BB962C8B-B14F-4D97-AF65-F5344CB8AC3E}">
        <p14:creationId xmlns:p14="http://schemas.microsoft.com/office/powerpoint/2010/main" val="309542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docProps/app.xml><?xml version="1.0" encoding="utf-8"?>
<Properties xmlns="http://schemas.openxmlformats.org/officeDocument/2006/extended-properties" xmlns:vt="http://schemas.openxmlformats.org/officeDocument/2006/docPropsVTypes">
  <Template>Integral</Template>
  <TotalTime>4954</TotalTime>
  <Words>1555</Words>
  <Application>Microsoft Macintosh PowerPoint</Application>
  <PresentationFormat>Widescreen</PresentationFormat>
  <Paragraphs>496</Paragraphs>
  <Slides>64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64</vt:i4>
      </vt:variant>
    </vt:vector>
  </HeadingPairs>
  <TitlesOfParts>
    <vt:vector size="75" baseType="lpstr">
      <vt:lpstr>Arial Nova Cond Light</vt:lpstr>
      <vt:lpstr>Calibri</vt:lpstr>
      <vt:lpstr>Cambria Math</vt:lpstr>
      <vt:lpstr>Levenim MT</vt:lpstr>
      <vt:lpstr>Tw Cen MT</vt:lpstr>
      <vt:lpstr>Tw Cen MT Condensed</vt:lpstr>
      <vt:lpstr>Wingdings</vt:lpstr>
      <vt:lpstr>Wingdings 3</vt:lpstr>
      <vt:lpstr>华文仿宋</vt:lpstr>
      <vt:lpstr>Arial</vt:lpstr>
      <vt:lpstr>Integral</vt:lpstr>
      <vt:lpstr>Autoencoders </vt:lpstr>
      <vt:lpstr>Agenda </vt:lpstr>
      <vt:lpstr>Introduction to Unsupervised Learning</vt:lpstr>
      <vt:lpstr>Supervised Learning </vt:lpstr>
      <vt:lpstr>Supervised Learning </vt:lpstr>
      <vt:lpstr>Supervised Learning </vt:lpstr>
      <vt:lpstr> Supervised Learning vs Unsupervised Learning </vt:lpstr>
      <vt:lpstr> Supervised Learning vs Unsupervised Learning </vt:lpstr>
      <vt:lpstr>Unsupervised Learning </vt:lpstr>
      <vt:lpstr>Unsupervised Learning </vt:lpstr>
      <vt:lpstr>PCA – Principal Component analysis </vt:lpstr>
      <vt:lpstr>Traditional Autoencoder</vt:lpstr>
      <vt:lpstr>Traditional Autoencoder</vt:lpstr>
      <vt:lpstr>Uses </vt:lpstr>
      <vt:lpstr>Simple Idea</vt:lpstr>
      <vt:lpstr>Simple Idea</vt:lpstr>
      <vt:lpstr>Training the AE </vt:lpstr>
      <vt:lpstr>Undercomplete AE VS overcomplete AE</vt:lpstr>
      <vt:lpstr>Undercomplete AE</vt:lpstr>
      <vt:lpstr>Overcomplete AE</vt:lpstr>
      <vt:lpstr>Deep Autoencoder Example</vt:lpstr>
      <vt:lpstr>Simple latent space interpolation - keras</vt:lpstr>
      <vt:lpstr>Simple latent space interpolation - keras</vt:lpstr>
      <vt:lpstr>Simple latent space interpolation – keras code example</vt:lpstr>
      <vt:lpstr>Simple latent space – interpolation - keras</vt:lpstr>
      <vt:lpstr>Convolutional AE</vt:lpstr>
      <vt:lpstr>Convolutional AE</vt:lpstr>
      <vt:lpstr>Convolutional AE – Keras example</vt:lpstr>
      <vt:lpstr>Convolutional AE – Keras example results</vt:lpstr>
      <vt:lpstr>Regularization</vt:lpstr>
      <vt:lpstr>Sparsely Regulated Autoencoders </vt:lpstr>
      <vt:lpstr>Sparsely Regulated Autoencoders </vt:lpstr>
      <vt:lpstr>Sparsely Regulated Autoencoders </vt:lpstr>
      <vt:lpstr>Sparsely Regulated Autoencoders </vt:lpstr>
      <vt:lpstr>Sparsely Regulated Autoencoders </vt:lpstr>
      <vt:lpstr>Sparsely Regulated Autoencoders </vt:lpstr>
      <vt:lpstr>Sparsely Regulated Autoencoders </vt:lpstr>
      <vt:lpstr>Denoising Autoencoders</vt:lpstr>
      <vt:lpstr>Denoising Autoencoders</vt:lpstr>
      <vt:lpstr>Denoising Autoencoders</vt:lpstr>
      <vt:lpstr>Denoising Autoencoders</vt:lpstr>
      <vt:lpstr>Denoising Autoencoders</vt:lpstr>
      <vt:lpstr>Denoising Autoencoders - process</vt:lpstr>
      <vt:lpstr>Denoising Autoencoders - process</vt:lpstr>
      <vt:lpstr>Denoising Autoencoders - process</vt:lpstr>
      <vt:lpstr>Denoising Autoencoders - process</vt:lpstr>
      <vt:lpstr>Denoising autoencoders</vt:lpstr>
      <vt:lpstr>Denoising convolutional AE – keras</vt:lpstr>
      <vt:lpstr>Denoising convolutional AE – keras </vt:lpstr>
      <vt:lpstr>Stacked AE</vt:lpstr>
      <vt:lpstr>Stacked AE</vt:lpstr>
      <vt:lpstr>Stacked AE</vt:lpstr>
      <vt:lpstr>Stacked AE – train process</vt:lpstr>
      <vt:lpstr>Stacked AE – train process</vt:lpstr>
      <vt:lpstr>Stacked AE – train process</vt:lpstr>
      <vt:lpstr>Contractive autoencoders</vt:lpstr>
      <vt:lpstr>Contractive autoencoders</vt:lpstr>
      <vt:lpstr>Contractive autoencoders</vt:lpstr>
      <vt:lpstr>Contractive autoencoders</vt:lpstr>
      <vt:lpstr>Contractive autoencoders</vt:lpstr>
      <vt:lpstr>Contractive autoencoders</vt:lpstr>
      <vt:lpstr>Which autoencoder? </vt:lpstr>
      <vt:lpstr>Which autoencoder? </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Autoencoders</dc:title>
  <dc:creator>Golan Guy</dc:creator>
  <cp:lastModifiedBy>Shangsong Liang</cp:lastModifiedBy>
  <cp:revision>182</cp:revision>
  <dcterms:created xsi:type="dcterms:W3CDTF">2018-04-24T19:00:00Z</dcterms:created>
  <dcterms:modified xsi:type="dcterms:W3CDTF">2019-05-16T08:19:46Z</dcterms:modified>
</cp:coreProperties>
</file>